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Default Extension="wav" ContentType="audio/wav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  <p:sldMasterId id="2147483662" r:id="rId2"/>
  </p:sldMasterIdLst>
  <p:notesMasterIdLst>
    <p:notesMasterId r:id="rId27"/>
  </p:notesMasterIdLst>
  <p:sldIdLst>
    <p:sldId id="432" r:id="rId3"/>
    <p:sldId id="431" r:id="rId4"/>
    <p:sldId id="401" r:id="rId5"/>
    <p:sldId id="402" r:id="rId6"/>
    <p:sldId id="403" r:id="rId7"/>
    <p:sldId id="412" r:id="rId8"/>
    <p:sldId id="411" r:id="rId9"/>
    <p:sldId id="413" r:id="rId10"/>
    <p:sldId id="282" r:id="rId11"/>
    <p:sldId id="415" r:id="rId12"/>
    <p:sldId id="406" r:id="rId13"/>
    <p:sldId id="389" r:id="rId14"/>
    <p:sldId id="391" r:id="rId15"/>
    <p:sldId id="395" r:id="rId16"/>
    <p:sldId id="422" r:id="rId17"/>
    <p:sldId id="416" r:id="rId18"/>
    <p:sldId id="427" r:id="rId19"/>
    <p:sldId id="418" r:id="rId20"/>
    <p:sldId id="424" r:id="rId21"/>
    <p:sldId id="420" r:id="rId22"/>
    <p:sldId id="429" r:id="rId23"/>
    <p:sldId id="426" r:id="rId24"/>
    <p:sldId id="410" r:id="rId25"/>
    <p:sldId id="383" r:id="rId2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0000"/>
    <a:srgbClr val="FF6600"/>
    <a:srgbClr val="FFFFCC"/>
    <a:srgbClr val="FFFFFF"/>
    <a:srgbClr val="66FFFF"/>
    <a:srgbClr val="FFCCFF"/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64" autoAdjust="0"/>
  </p:normalViewPr>
  <p:slideViewPr>
    <p:cSldViewPr>
      <p:cViewPr>
        <p:scale>
          <a:sx n="75" d="100"/>
          <a:sy n="75" d="100"/>
        </p:scale>
        <p:origin x="-101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46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146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46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/>
            </a:lvl1pPr>
          </a:lstStyle>
          <a:p>
            <a:pPr>
              <a:defRPr/>
            </a:pPr>
            <a:fld id="{2775650B-19C6-4E16-842E-023372567A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222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23191-30C5-4A25-96C1-F00DE78D19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8E8494-D589-4392-B13C-0C12D5D026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9553C3-26E9-4745-BB95-D4EC181390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92100"/>
            <a:ext cx="8229600" cy="57277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D508DF-8E90-4DEF-965E-17E7BCC64E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FE9CDC-0ED6-4C26-A624-F431E47F3F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688FED-E581-49DF-A698-2ACD8F600A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D91F2E-AF69-422D-84C8-EF27814AFB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9BE64D-4588-4A62-9384-8A4139D5E3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D533B5-7236-4C6C-BA67-1D2660AD37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FB9E2-320D-4498-B206-133DE84981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9D2992-56B2-4C81-AD0B-85407DF2A6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E7B730-CC77-47A3-B281-6D125703ED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F826E1-51E4-4DF9-A40E-8BE5A189AC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98D4C9-22A5-458E-A1D7-777429C10B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E78A94-400C-49B2-8DE2-4E1F877D21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2056E-3313-4CEE-B22B-2FDCDF5C3C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C10FA2-6247-4ADC-BB04-D94A3ED09B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381000"/>
            <a:ext cx="82296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4E3648-1377-496C-A7EE-BCDECA1ED1D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A31C20-E908-4D7E-BA68-B803F54C61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60BF5E-EC59-4D02-8D5B-BA2F94B25E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53702-82CF-46C0-8787-FF1A6B8740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86F674-D117-43D2-8DCC-20D3AD8EDA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721BD8-6093-4A9A-BC22-D4E6175810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CA1BE5-8877-449B-BC20-34D665D78E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249F06-442F-4E54-BFB4-01B321A668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b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b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42CE0B2A-4C90-4D04-9525-A00D7C5705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08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  <p:sldLayoutId id="2147483793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9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b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9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9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b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153537F3-2296-4161-A324-7C5C4B0EE9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1" r:id="rId8"/>
    <p:sldLayoutId id="2147483802" r:id="rId9"/>
    <p:sldLayoutId id="2147483803" r:id="rId10"/>
    <p:sldLayoutId id="2147483804" r:id="rId11"/>
    <p:sldLayoutId id="2147483805" r:id="rId12"/>
    <p:sldLayoutId id="2147483806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gif"/><Relationship Id="rId5" Type="http://schemas.openxmlformats.org/officeDocument/2006/relationships/image" Target="../media/image11.gif"/><Relationship Id="rId4" Type="http://schemas.openxmlformats.org/officeDocument/2006/relationships/image" Target="../media/image10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gif"/><Relationship Id="rId5" Type="http://schemas.openxmlformats.org/officeDocument/2006/relationships/image" Target="../media/image11.gif"/><Relationship Id="rId4" Type="http://schemas.openxmlformats.org/officeDocument/2006/relationships/image" Target="../media/image10.gi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gif"/><Relationship Id="rId5" Type="http://schemas.openxmlformats.org/officeDocument/2006/relationships/image" Target="../media/image11.gif"/><Relationship Id="rId4" Type="http://schemas.openxmlformats.org/officeDocument/2006/relationships/image" Target="../media/image10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gif"/><Relationship Id="rId5" Type="http://schemas.openxmlformats.org/officeDocument/2006/relationships/image" Target="../media/image11.gif"/><Relationship Id="rId4" Type="http://schemas.openxmlformats.org/officeDocument/2006/relationships/image" Target="../media/image10.gi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19200"/>
            <a:ext cx="8382000" cy="3810000"/>
          </a:xfrm>
          <a:solidFill>
            <a:schemeClr val="bg1"/>
          </a:solidFill>
          <a:ln w="3175" cap="flat">
            <a:solidFill>
              <a:schemeClr val="tx1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4000" b="1" dirty="0" smtClean="0">
                <a:solidFill>
                  <a:srgbClr val="FF66FF"/>
                </a:solidFill>
                <a:latin typeface="+mn-lt"/>
              </a:rPr>
              <a:t>SELAMAT DATANG KE HOLY TRINITY, TERIMA KASIH ATAS KUNJUNGAN TUAN/PUAN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656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65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2" grpId="0" build="p" animBg="1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1619250" y="2205038"/>
            <a:ext cx="5616575" cy="17367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5400">
                <a:latin typeface="Bookman Old Style" pitchFamily="18" charset="0"/>
              </a:rPr>
              <a:t>PETIKAN  PEMAHAMAN</a:t>
            </a:r>
          </a:p>
        </p:txBody>
      </p:sp>
      <p:sp>
        <p:nvSpPr>
          <p:cNvPr id="54275" name="AutoShape 3"/>
          <p:cNvSpPr>
            <a:spLocks noChangeArrowheads="1"/>
          </p:cNvSpPr>
          <p:nvPr/>
        </p:nvSpPr>
        <p:spPr bwMode="auto">
          <a:xfrm>
            <a:off x="1258888" y="1844675"/>
            <a:ext cx="6985000" cy="3455988"/>
          </a:xfrm>
          <a:prstGeom prst="flowChartOffpageConnector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54276" name="Picture 4" descr="j023641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549275"/>
            <a:ext cx="1368425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7" name="Picture 5" descr="j033676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7050" y="4581525"/>
            <a:ext cx="1654175" cy="170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8" name="Picture 6" descr="j0283273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213" y="4797425"/>
            <a:ext cx="15113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9" name="Picture 7" descr="j0283274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8125" y="260350"/>
            <a:ext cx="1439863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80" name="Picture 8" descr="j0285279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40200" y="4005263"/>
            <a:ext cx="109537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2819400" y="533400"/>
            <a:ext cx="3313112" cy="792163"/>
          </a:xfrm>
          <a:prstGeom prst="cloudCallout">
            <a:avLst>
              <a:gd name="adj1" fmla="val 8840"/>
              <a:gd name="adj2" fmla="val 48396"/>
            </a:avLst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1" hangingPunct="1"/>
            <a:endParaRPr lang="en-US" sz="1800">
              <a:latin typeface="Comic Sans MS" pitchFamily="66" charset="0"/>
              <a:cs typeface="Arial" charset="0"/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3276600" y="685800"/>
            <a:ext cx="24865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dirty="0" err="1" smtClean="0">
                <a:solidFill>
                  <a:schemeClr val="bg1">
                    <a:lumMod val="75000"/>
                  </a:schemeClr>
                </a:solidFill>
                <a:latin typeface="Verdana" pitchFamily="34" charset="0"/>
                <a:cs typeface="Arial" charset="0"/>
              </a:rPr>
              <a:t>Pengajaran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Verdana" pitchFamily="34" charset="0"/>
                <a:cs typeface="Arial" charset="0"/>
              </a:rPr>
              <a:t> 1</a:t>
            </a:r>
            <a:endParaRPr lang="en-US" dirty="0">
              <a:solidFill>
                <a:schemeClr val="bg1">
                  <a:lumMod val="75000"/>
                </a:schemeClr>
              </a:solidFill>
              <a:latin typeface="Verdana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3000"/>
                                        <p:tgtEl>
                                          <p:spTgt spid="54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30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3" dur="3000"/>
                                        <p:tgtEl>
                                          <p:spTgt spid="54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30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3000"/>
                                        <p:tgtEl>
                                          <p:spTgt spid="54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30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54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/>
      <p:bldP spid="54275" grpId="0" animBg="1"/>
      <p:bldP spid="9" grpId="0" animBg="1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381000"/>
            <a:ext cx="7696200" cy="4343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BACAAN DAN PEMAHAMAN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SOALAN  01 –  40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altLang="zh-CN" sz="2800" b="1" dirty="0" smtClean="0">
              <a:latin typeface="Arial Rounded MT Bold" pitchFamily="34" charset="0"/>
              <a:ea typeface="宋体" pitchFamily="2" charset="-122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I. </a:t>
            </a:r>
            <a:r>
              <a:rPr lang="en-US" altLang="zh-CN" sz="2800" b="1" dirty="0" err="1" smtClean="0">
                <a:latin typeface="Arial Rounded MT Bold" pitchFamily="34" charset="0"/>
                <a:ea typeface="宋体" pitchFamily="2" charset="-122"/>
              </a:rPr>
              <a:t>Aktiviti</a:t>
            </a: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1.  </a:t>
            </a:r>
            <a:r>
              <a:rPr lang="en-US" altLang="zh-CN" sz="2800" b="1" dirty="0" err="1" smtClean="0">
                <a:latin typeface="Arial Rounded MT Bold" pitchFamily="34" charset="0"/>
                <a:ea typeface="宋体" pitchFamily="2" charset="-122"/>
              </a:rPr>
              <a:t>Soalan-soalan</a:t>
            </a: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 </a:t>
            </a:r>
            <a:r>
              <a:rPr lang="en-US" altLang="zh-CN" sz="2800" b="1" dirty="0" err="1" smtClean="0">
                <a:latin typeface="Arial Rounded MT Bold" pitchFamily="34" charset="0"/>
                <a:ea typeface="宋体" pitchFamily="2" charset="-122"/>
              </a:rPr>
              <a:t>pemahaman</a:t>
            </a: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2.  </a:t>
            </a:r>
            <a:r>
              <a:rPr lang="en-US" altLang="zh-CN" sz="2800" b="1" dirty="0" err="1" smtClean="0">
                <a:latin typeface="Arial Rounded MT Bold" pitchFamily="34" charset="0"/>
                <a:ea typeface="宋体" pitchFamily="2" charset="-122"/>
              </a:rPr>
              <a:t>Cari</a:t>
            </a: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 </a:t>
            </a:r>
            <a:r>
              <a:rPr lang="en-US" altLang="zh-CN" sz="2800" b="1" dirty="0" err="1" smtClean="0">
                <a:latin typeface="Arial Rounded MT Bold" pitchFamily="34" charset="0"/>
                <a:ea typeface="宋体" pitchFamily="2" charset="-122"/>
              </a:rPr>
              <a:t>isi</a:t>
            </a: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  </a:t>
            </a:r>
            <a:r>
              <a:rPr lang="en-US" altLang="zh-CN" sz="2800" b="1" dirty="0" err="1" smtClean="0">
                <a:latin typeface="Arial Rounded MT Bold" pitchFamily="34" charset="0"/>
                <a:ea typeface="宋体" pitchFamily="2" charset="-122"/>
              </a:rPr>
              <a:t>penting</a:t>
            </a: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3.  </a:t>
            </a:r>
            <a:r>
              <a:rPr lang="en-US" altLang="zh-CN" sz="2800" b="1" dirty="0" err="1" smtClean="0">
                <a:latin typeface="Arial Rounded MT Bold" pitchFamily="34" charset="0"/>
                <a:ea typeface="宋体" pitchFamily="2" charset="-122"/>
              </a:rPr>
              <a:t>Perkataan</a:t>
            </a: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 </a:t>
            </a:r>
            <a:r>
              <a:rPr lang="en-US" altLang="zh-CN" sz="2800" b="1" dirty="0" err="1" smtClean="0">
                <a:latin typeface="Arial Rounded MT Bold" pitchFamily="34" charset="0"/>
                <a:ea typeface="宋体" pitchFamily="2" charset="-122"/>
              </a:rPr>
              <a:t>sama</a:t>
            </a: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 </a:t>
            </a:r>
            <a:r>
              <a:rPr lang="en-US" altLang="zh-CN" sz="2800" b="1" dirty="0" err="1" smtClean="0">
                <a:latin typeface="Arial Rounded MT Bold" pitchFamily="34" charset="0"/>
                <a:ea typeface="宋体" pitchFamily="2" charset="-122"/>
              </a:rPr>
              <a:t>makna</a:t>
            </a: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  /  </a:t>
            </a:r>
            <a:r>
              <a:rPr lang="en-US" altLang="zh-CN" sz="2800" b="1" dirty="0" err="1" smtClean="0">
                <a:latin typeface="Arial Rounded MT Bold" pitchFamily="34" charset="0"/>
                <a:ea typeface="宋体" pitchFamily="2" charset="-122"/>
              </a:rPr>
              <a:t>makna</a:t>
            </a: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 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      </a:t>
            </a:r>
            <a:r>
              <a:rPr lang="en-US" altLang="zh-CN" sz="2800" b="1" dirty="0" err="1" smtClean="0">
                <a:latin typeface="Arial Rounded MT Bold" pitchFamily="34" charset="0"/>
                <a:ea typeface="宋体" pitchFamily="2" charset="-122"/>
              </a:rPr>
              <a:t>berlawan</a:t>
            </a:r>
            <a:endParaRPr lang="en-US" altLang="zh-CN" sz="2800" b="1" dirty="0" smtClean="0">
              <a:latin typeface="Arial Rounded MT Bold" pitchFamily="34" charset="0"/>
              <a:ea typeface="宋体" pitchFamily="2" charset="-122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4.  </a:t>
            </a:r>
            <a:r>
              <a:rPr lang="en-US" altLang="zh-CN" sz="2800" b="1" dirty="0" err="1" smtClean="0">
                <a:latin typeface="Arial Rounded MT Bold" pitchFamily="34" charset="0"/>
                <a:ea typeface="宋体" pitchFamily="2" charset="-122"/>
              </a:rPr>
              <a:t>Mengisi</a:t>
            </a: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 </a:t>
            </a:r>
            <a:r>
              <a:rPr lang="en-US" altLang="zh-CN" sz="2800" b="1" dirty="0" err="1" smtClean="0">
                <a:latin typeface="Arial Rounded MT Bold" pitchFamily="34" charset="0"/>
                <a:ea typeface="宋体" pitchFamily="2" charset="-122"/>
              </a:rPr>
              <a:t>tempat</a:t>
            </a: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 </a:t>
            </a:r>
            <a:r>
              <a:rPr lang="en-US" altLang="zh-CN" sz="2800" b="1" dirty="0" err="1" smtClean="0">
                <a:latin typeface="Arial Rounded MT Bold" pitchFamily="34" charset="0"/>
                <a:ea typeface="宋体" pitchFamily="2" charset="-122"/>
              </a:rPr>
              <a:t>kosong</a:t>
            </a: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 </a:t>
            </a:r>
            <a:r>
              <a:rPr lang="en-US" altLang="zh-CN" sz="2800" b="1" dirty="0" err="1" smtClean="0">
                <a:latin typeface="Arial Rounded MT Bold" pitchFamily="34" charset="0"/>
                <a:ea typeface="宋体" pitchFamily="2" charset="-122"/>
              </a:rPr>
              <a:t>dalam</a:t>
            </a: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 </a:t>
            </a:r>
            <a:r>
              <a:rPr lang="en-US" altLang="zh-CN" sz="2800" b="1" dirty="0" err="1" smtClean="0">
                <a:latin typeface="Arial Rounded MT Bold" pitchFamily="34" charset="0"/>
                <a:ea typeface="宋体" pitchFamily="2" charset="-122"/>
              </a:rPr>
              <a:t>ayat</a:t>
            </a: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5.  </a:t>
            </a:r>
            <a:r>
              <a:rPr lang="en-US" altLang="zh-CN" sz="2800" b="1" dirty="0" err="1" smtClean="0">
                <a:latin typeface="Arial Rounded MT Bold" pitchFamily="34" charset="0"/>
                <a:ea typeface="宋体" pitchFamily="2" charset="-122"/>
              </a:rPr>
              <a:t>Membina</a:t>
            </a: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 </a:t>
            </a:r>
            <a:r>
              <a:rPr lang="en-US" altLang="zh-CN" sz="2800" b="1" dirty="0" err="1" smtClean="0">
                <a:latin typeface="Arial Rounded MT Bold" pitchFamily="34" charset="0"/>
                <a:ea typeface="宋体" pitchFamily="2" charset="-122"/>
              </a:rPr>
              <a:t>ayat</a:t>
            </a: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 </a:t>
            </a:r>
            <a:r>
              <a:rPr lang="en-US" altLang="zh-CN" sz="2800" b="1" dirty="0" err="1" smtClean="0">
                <a:latin typeface="Arial Rounded MT Bold" pitchFamily="34" charset="0"/>
                <a:ea typeface="宋体" pitchFamily="2" charset="-122"/>
              </a:rPr>
              <a:t>perkataan</a:t>
            </a: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6.  </a:t>
            </a:r>
            <a:r>
              <a:rPr lang="en-US" altLang="zh-CN" sz="2800" b="1" dirty="0" err="1" smtClean="0">
                <a:latin typeface="Arial Rounded MT Bold" pitchFamily="34" charset="0"/>
                <a:ea typeface="宋体" pitchFamily="2" charset="-122"/>
              </a:rPr>
              <a:t>Soal</a:t>
            </a: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 </a:t>
            </a:r>
            <a:r>
              <a:rPr lang="en-US" altLang="zh-CN" sz="2800" b="1" dirty="0" err="1" smtClean="0">
                <a:latin typeface="Arial Rounded MT Bold" pitchFamily="34" charset="0"/>
                <a:ea typeface="宋体" pitchFamily="2" charset="-122"/>
              </a:rPr>
              <a:t>jawab</a:t>
            </a: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 / </a:t>
            </a:r>
            <a:r>
              <a:rPr lang="en-US" altLang="zh-CN" sz="2800" b="1" dirty="0" err="1" smtClean="0">
                <a:latin typeface="Arial Rounded MT Bold" pitchFamily="34" charset="0"/>
                <a:ea typeface="宋体" pitchFamily="2" charset="-122"/>
              </a:rPr>
              <a:t>perbincangan</a:t>
            </a:r>
            <a:endParaRPr lang="en-US" altLang="zh-CN" sz="2800" b="1" dirty="0" smtClean="0">
              <a:latin typeface="Arial Rounded MT Bold" pitchFamily="34" charset="0"/>
              <a:ea typeface="宋体" pitchFamily="2" charset="-122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7.  </a:t>
            </a:r>
            <a:r>
              <a:rPr lang="en-US" altLang="zh-CN" sz="2800" b="1" dirty="0" err="1" smtClean="0">
                <a:latin typeface="Arial Rounded MT Bold" pitchFamily="34" charset="0"/>
                <a:ea typeface="宋体" pitchFamily="2" charset="-122"/>
              </a:rPr>
              <a:t>Rencana</a:t>
            </a: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  </a:t>
            </a:r>
            <a:r>
              <a:rPr lang="en-US" altLang="zh-CN" sz="2800" b="1" dirty="0" err="1" smtClean="0">
                <a:latin typeface="Arial Rounded MT Bold" pitchFamily="34" charset="0"/>
                <a:ea typeface="宋体" pitchFamily="2" charset="-122"/>
              </a:rPr>
              <a:t>dan</a:t>
            </a: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 lain-lain.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altLang="zh-CN" sz="1000" b="1" dirty="0" smtClean="0">
              <a:latin typeface="Arial Rounded MT Bold" pitchFamily="34" charset="0"/>
              <a:ea typeface="宋体" pitchFamily="2" charset="-122"/>
            </a:endParaRPr>
          </a:p>
        </p:txBody>
      </p:sp>
      <p:pic>
        <p:nvPicPr>
          <p:cNvPr id="80899" name="Picture 4" descr="2E65D4B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4724400"/>
            <a:ext cx="1676400" cy="1953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2" descr="exam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85800"/>
            <a:ext cx="91440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299" name="Text Box 3"/>
          <p:cNvSpPr txBox="1">
            <a:spLocks noChangeArrowheads="1"/>
          </p:cNvSpPr>
          <p:nvPr/>
        </p:nvSpPr>
        <p:spPr bwMode="auto">
          <a:xfrm>
            <a:off x="4572000" y="1447800"/>
            <a:ext cx="3581400" cy="3935413"/>
          </a:xfrm>
          <a:prstGeom prst="rect">
            <a:avLst/>
          </a:prstGeom>
          <a:solidFill>
            <a:schemeClr val="tx2"/>
          </a:solidFill>
          <a:ln w="9525">
            <a:miter lim="800000"/>
            <a:headEnd/>
            <a:tailEnd/>
          </a:ln>
          <a:scene3d>
            <a:camera prst="legacyPerspectiveBottom"/>
            <a:lightRig rig="legacyFlat1" dir="t"/>
          </a:scene3d>
          <a:sp3d extrusionH="121893000" prstMaterial="legacyMatte">
            <a:bevelT w="13500" h="13500" prst="angle"/>
            <a:bevelB w="13500" h="13500" prst="angle"/>
            <a:extrusionClr>
              <a:schemeClr val="tx2"/>
            </a:extrusionClr>
          </a:sp3d>
        </p:spPr>
        <p:txBody>
          <a:bodyPr>
            <a:spAutoFit/>
            <a:flatTx/>
          </a:bodyPr>
          <a:lstStyle/>
          <a:p>
            <a:pPr algn="just"/>
            <a:r>
              <a:rPr lang="en-US" sz="2400" b="0" dirty="0">
                <a:latin typeface="Times New Roman" pitchFamily="18" charset="0"/>
              </a:rPr>
              <a:t>  </a:t>
            </a:r>
            <a:r>
              <a:rPr lang="en-US" sz="2800" b="0" dirty="0">
                <a:latin typeface="Times New Roman" pitchFamily="18" charset="0"/>
              </a:rPr>
              <a:t>    </a:t>
            </a:r>
            <a:r>
              <a:rPr lang="en-US" sz="2800" b="0" dirty="0" err="1" smtClean="0">
                <a:solidFill>
                  <a:srgbClr val="FF0000"/>
                </a:solidFill>
                <a:latin typeface="Times New Roman" pitchFamily="18" charset="0"/>
              </a:rPr>
              <a:t>R</a:t>
            </a:r>
            <a:r>
              <a:rPr lang="en-US" sz="2800" dirty="0" err="1" smtClean="0">
                <a:solidFill>
                  <a:srgbClr val="FF0000"/>
                </a:solidFill>
                <a:latin typeface="Times New Roman" pitchFamily="18" charset="0"/>
              </a:rPr>
              <a:t>encana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</a:rPr>
              <a:t>  </a:t>
            </a:r>
            <a:endParaRPr lang="en-US" sz="2800" dirty="0">
              <a:solidFill>
                <a:srgbClr val="FF0000"/>
              </a:solidFill>
              <a:latin typeface="Times New Roman" pitchFamily="18" charset="0"/>
            </a:endParaRPr>
          </a:p>
          <a:p>
            <a:r>
              <a:rPr lang="en-US" sz="2800" dirty="0">
                <a:solidFill>
                  <a:srgbClr val="FF0000"/>
                </a:solidFill>
                <a:latin typeface="Times New Roman" pitchFamily="18" charset="0"/>
              </a:rPr>
              <a:t>      </a:t>
            </a:r>
            <a:r>
              <a:rPr lang="en-US" sz="2800" dirty="0" err="1" smtClean="0">
                <a:solidFill>
                  <a:srgbClr val="FF0000"/>
                </a:solidFill>
                <a:latin typeface="Times New Roman" pitchFamily="18" charset="0"/>
              </a:rPr>
              <a:t>Iklan</a:t>
            </a:r>
            <a:endParaRPr lang="en-US" sz="2800" dirty="0">
              <a:solidFill>
                <a:srgbClr val="FF0000"/>
              </a:solidFill>
              <a:latin typeface="Times New Roman" pitchFamily="18" charset="0"/>
            </a:endParaRPr>
          </a:p>
          <a:p>
            <a:r>
              <a:rPr lang="en-US" sz="2800" dirty="0">
                <a:solidFill>
                  <a:srgbClr val="FF0000"/>
                </a:solidFill>
                <a:latin typeface="Times New Roman" pitchFamily="18" charset="0"/>
              </a:rPr>
              <a:t>      </a:t>
            </a:r>
            <a:r>
              <a:rPr lang="en-US" sz="2800" dirty="0" err="1" smtClean="0">
                <a:solidFill>
                  <a:srgbClr val="FF0000"/>
                </a:solidFill>
                <a:latin typeface="Times New Roman" pitchFamily="18" charset="0"/>
              </a:rPr>
              <a:t>Berita</a:t>
            </a:r>
            <a:endParaRPr lang="en-US" sz="2800" dirty="0">
              <a:solidFill>
                <a:srgbClr val="FF0000"/>
              </a:solidFill>
              <a:latin typeface="Times New Roman" pitchFamily="18" charset="0"/>
            </a:endParaRPr>
          </a:p>
          <a:p>
            <a:r>
              <a:rPr lang="en-US" sz="2800" dirty="0">
                <a:solidFill>
                  <a:srgbClr val="FF0000"/>
                </a:solidFill>
                <a:latin typeface="Times New Roman" pitchFamily="18" charset="0"/>
              </a:rPr>
              <a:t>      </a:t>
            </a:r>
            <a:r>
              <a:rPr lang="en-US" sz="2800" dirty="0" err="1" smtClean="0">
                <a:solidFill>
                  <a:srgbClr val="FF0000"/>
                </a:solidFill>
                <a:latin typeface="Times New Roman" pitchFamily="18" charset="0"/>
              </a:rPr>
              <a:t>Syair</a:t>
            </a:r>
            <a:endParaRPr lang="en-US" sz="2800" dirty="0">
              <a:solidFill>
                <a:srgbClr val="FF0000"/>
              </a:solidFill>
              <a:latin typeface="Times New Roman" pitchFamily="18" charset="0"/>
            </a:endParaRPr>
          </a:p>
          <a:p>
            <a:r>
              <a:rPr lang="en-US" sz="2800" dirty="0">
                <a:solidFill>
                  <a:srgbClr val="FF0000"/>
                </a:solidFill>
                <a:latin typeface="Times New Roman" pitchFamily="18" charset="0"/>
              </a:rPr>
              <a:t>      </a:t>
            </a:r>
            <a:r>
              <a:rPr lang="en-US" sz="2800" dirty="0" err="1" smtClean="0">
                <a:solidFill>
                  <a:srgbClr val="FF0000"/>
                </a:solidFill>
                <a:latin typeface="Times New Roman" pitchFamily="18" charset="0"/>
              </a:rPr>
              <a:t>Cerita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endParaRPr lang="en-US" sz="2800" dirty="0">
              <a:solidFill>
                <a:srgbClr val="FF0000"/>
              </a:solidFill>
              <a:latin typeface="Times New Roman" pitchFamily="18" charset="0"/>
            </a:endParaRPr>
          </a:p>
          <a:p>
            <a:r>
              <a:rPr lang="en-US" sz="2800" dirty="0">
                <a:solidFill>
                  <a:srgbClr val="FF0000"/>
                </a:solidFill>
                <a:latin typeface="Times New Roman" pitchFamily="18" charset="0"/>
              </a:rPr>
              <a:t>      </a:t>
            </a:r>
            <a:r>
              <a:rPr lang="en-US" sz="2800" dirty="0" err="1" smtClean="0">
                <a:solidFill>
                  <a:srgbClr val="FF0000"/>
                </a:solidFill>
                <a:latin typeface="Times New Roman" pitchFamily="18" charset="0"/>
              </a:rPr>
              <a:t>Surat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sz="2800" dirty="0" err="1">
                <a:solidFill>
                  <a:srgbClr val="FF0000"/>
                </a:solidFill>
                <a:latin typeface="Times New Roman" pitchFamily="18" charset="0"/>
              </a:rPr>
              <a:t>tidak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sz="2800" dirty="0" err="1">
                <a:solidFill>
                  <a:srgbClr val="FF0000"/>
                </a:solidFill>
                <a:latin typeface="Times New Roman" pitchFamily="18" charset="0"/>
              </a:rPr>
              <a:t>rasmi</a:t>
            </a:r>
            <a:endParaRPr lang="en-US" sz="2800" dirty="0">
              <a:solidFill>
                <a:srgbClr val="FF0000"/>
              </a:solidFill>
              <a:latin typeface="Times New Roman" pitchFamily="18" charset="0"/>
            </a:endParaRPr>
          </a:p>
          <a:p>
            <a:r>
              <a:rPr lang="en-US" sz="2800" dirty="0">
                <a:solidFill>
                  <a:srgbClr val="FF0000"/>
                </a:solidFill>
                <a:latin typeface="Times New Roman" pitchFamily="18" charset="0"/>
              </a:rPr>
              <a:t>      </a:t>
            </a:r>
            <a:r>
              <a:rPr lang="en-US" sz="2800" dirty="0" err="1" smtClean="0">
                <a:solidFill>
                  <a:srgbClr val="FF0000"/>
                </a:solidFill>
                <a:latin typeface="Times New Roman" pitchFamily="18" charset="0"/>
              </a:rPr>
              <a:t>Jadual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endParaRPr lang="en-US" sz="2800" dirty="0">
              <a:solidFill>
                <a:srgbClr val="FF0000"/>
              </a:solidFill>
              <a:latin typeface="Times New Roman" pitchFamily="18" charset="0"/>
            </a:endParaRPr>
          </a:p>
          <a:p>
            <a:r>
              <a:rPr lang="en-US" sz="2800" dirty="0">
                <a:solidFill>
                  <a:srgbClr val="FF0000"/>
                </a:solidFill>
                <a:latin typeface="Times New Roman" pitchFamily="18" charset="0"/>
              </a:rPr>
              <a:t>      </a:t>
            </a:r>
            <a:r>
              <a:rPr lang="en-US" sz="2800" dirty="0" err="1" smtClean="0">
                <a:solidFill>
                  <a:srgbClr val="FF0000"/>
                </a:solidFill>
                <a:latin typeface="Times New Roman" pitchFamily="18" charset="0"/>
              </a:rPr>
              <a:t>Catatan</a:t>
            </a:r>
            <a:endParaRPr lang="en-US" sz="2800" dirty="0">
              <a:solidFill>
                <a:srgbClr val="FF0000"/>
              </a:solidFill>
              <a:latin typeface="Times New Roman" pitchFamily="18" charset="0"/>
            </a:endParaRPr>
          </a:p>
          <a:p>
            <a:r>
              <a:rPr lang="en-US" sz="2800" dirty="0">
                <a:solidFill>
                  <a:srgbClr val="FF0000"/>
                </a:solidFill>
                <a:latin typeface="Times New Roman" pitchFamily="18" charset="0"/>
              </a:rPr>
              <a:t>     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</a:rPr>
              <a:t>Dialog</a:t>
            </a:r>
            <a:endParaRPr lang="en-US" sz="2400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55300" name="Text Box 4"/>
          <p:cNvSpPr txBox="1">
            <a:spLocks noChangeArrowheads="1"/>
          </p:cNvSpPr>
          <p:nvPr/>
        </p:nvSpPr>
        <p:spPr bwMode="auto">
          <a:xfrm>
            <a:off x="1524000" y="381000"/>
            <a:ext cx="5921375" cy="584775"/>
          </a:xfrm>
          <a:prstGeom prst="rect">
            <a:avLst/>
          </a:prstGeom>
          <a:solidFill>
            <a:srgbClr val="FFFF99"/>
          </a:solidFill>
          <a:ln w="9525">
            <a:miter lim="800000"/>
            <a:headEnd/>
            <a:tailEnd/>
          </a:ln>
          <a:scene3d>
            <a:camera prst="legacyPerspectiveTop"/>
            <a:lightRig rig="legacyFlat1" dir="t"/>
          </a:scene3d>
          <a:sp3d extrusionH="887400" prstMaterial="legacyMatte">
            <a:bevelT w="13500" h="13500" prst="angle"/>
            <a:bevelB w="13500" h="13500" prst="angle"/>
            <a:extrusionClr>
              <a:srgbClr val="FFFF99"/>
            </a:extrusionClr>
          </a:sp3d>
        </p:spPr>
        <p:txBody>
          <a:bodyPr>
            <a:spAutoFit/>
            <a:flatTx/>
          </a:bodyPr>
          <a:lstStyle/>
          <a:p>
            <a:pPr algn="ctr">
              <a:spcBef>
                <a:spcPct val="50000"/>
              </a:spcBef>
            </a:pPr>
            <a:r>
              <a:rPr lang="en-US" sz="3200" dirty="0" err="1" smtClean="0">
                <a:solidFill>
                  <a:srgbClr val="000000"/>
                </a:solidFill>
                <a:latin typeface="Times New Roman" pitchFamily="18" charset="0"/>
              </a:rPr>
              <a:t>Jenis-Jenis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3200" dirty="0" err="1" smtClean="0">
                <a:solidFill>
                  <a:srgbClr val="000000"/>
                </a:solidFill>
                <a:latin typeface="Times New Roman" pitchFamily="18" charset="0"/>
              </a:rPr>
              <a:t>Petikan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3200" dirty="0" err="1">
                <a:solidFill>
                  <a:srgbClr val="000000"/>
                </a:solidFill>
                <a:latin typeface="Times New Roman" pitchFamily="18" charset="0"/>
              </a:rPr>
              <a:t>Pemahaman</a:t>
            </a:r>
            <a:endParaRPr lang="en-US" sz="2400" b="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55301" name="Text Box 5"/>
          <p:cNvSpPr txBox="1">
            <a:spLocks noChangeArrowheads="1"/>
          </p:cNvSpPr>
          <p:nvPr/>
        </p:nvSpPr>
        <p:spPr bwMode="auto">
          <a:xfrm>
            <a:off x="750888" y="1447800"/>
            <a:ext cx="3135312" cy="4011613"/>
          </a:xfrm>
          <a:prstGeom prst="rect">
            <a:avLst/>
          </a:prstGeom>
          <a:solidFill>
            <a:schemeClr val="tx2"/>
          </a:solidFill>
          <a:ln w="9525">
            <a:miter lim="800000"/>
            <a:headEnd/>
            <a:tailEnd/>
          </a:ln>
          <a:scene3d>
            <a:camera prst="legacyPerspectiveBottom"/>
            <a:lightRig rig="legacyFlat1" dir="t"/>
          </a:scene3d>
          <a:sp3d extrusionH="121893000" prstMaterial="legacyMatte">
            <a:bevelT w="13500" h="13500" prst="angle"/>
            <a:bevelB w="13500" h="13500" prst="angle"/>
            <a:extrusionClr>
              <a:schemeClr val="tx2"/>
            </a:extrusionClr>
          </a:sp3d>
        </p:spPr>
        <p:txBody>
          <a:bodyPr>
            <a:spAutoFit/>
            <a:flatTx/>
          </a:bodyPr>
          <a:lstStyle/>
          <a:p>
            <a:r>
              <a:rPr lang="en-US" sz="2800" b="0" dirty="0">
                <a:solidFill>
                  <a:schemeClr val="folHlink"/>
                </a:solidFill>
                <a:latin typeface="Times New Roman" pitchFamily="18" charset="0"/>
              </a:rPr>
              <a:t>     </a:t>
            </a:r>
            <a:r>
              <a:rPr lang="en-US" sz="2800" b="0" dirty="0" err="1" smtClean="0">
                <a:solidFill>
                  <a:srgbClr val="FF0000"/>
                </a:solidFill>
                <a:latin typeface="Times New Roman" pitchFamily="18" charset="0"/>
              </a:rPr>
              <a:t>B</a:t>
            </a:r>
            <a:r>
              <a:rPr lang="en-US" sz="2800" dirty="0" err="1" smtClean="0">
                <a:solidFill>
                  <a:srgbClr val="FF0000"/>
                </a:solidFill>
                <a:latin typeface="Times New Roman" pitchFamily="18" charset="0"/>
              </a:rPr>
              <a:t>iografi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</a:rPr>
              <a:t>                         </a:t>
            </a:r>
            <a:endParaRPr lang="en-US" sz="2800" dirty="0">
              <a:solidFill>
                <a:srgbClr val="FF0000"/>
              </a:solidFill>
              <a:latin typeface="Times New Roman" pitchFamily="18" charset="0"/>
            </a:endParaRPr>
          </a:p>
          <a:p>
            <a:r>
              <a:rPr lang="en-US" sz="2800" dirty="0">
                <a:solidFill>
                  <a:srgbClr val="FF0000"/>
                </a:solidFill>
                <a:latin typeface="Times New Roman" pitchFamily="18" charset="0"/>
              </a:rPr>
              <a:t>    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</a:rPr>
              <a:t>Graf /</a:t>
            </a:r>
            <a:r>
              <a:rPr lang="en-US" sz="2800" dirty="0" err="1" smtClean="0">
                <a:solidFill>
                  <a:srgbClr val="FF0000"/>
                </a:solidFill>
                <a:latin typeface="Times New Roman" pitchFamily="18" charset="0"/>
              </a:rPr>
              <a:t>Carta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</a:rPr>
              <a:t>                          </a:t>
            </a:r>
            <a:endParaRPr lang="en-US" sz="2800" dirty="0">
              <a:solidFill>
                <a:srgbClr val="FF0000"/>
              </a:solidFill>
              <a:latin typeface="Times New Roman" pitchFamily="18" charset="0"/>
            </a:endParaRPr>
          </a:p>
          <a:p>
            <a:r>
              <a:rPr lang="en-US" sz="2800" dirty="0">
                <a:solidFill>
                  <a:srgbClr val="FF0000"/>
                </a:solidFill>
                <a:latin typeface="Times New Roman" pitchFamily="18" charset="0"/>
              </a:rPr>
              <a:t>     </a:t>
            </a:r>
            <a:r>
              <a:rPr lang="en-US" sz="2800" dirty="0" err="1" smtClean="0">
                <a:solidFill>
                  <a:srgbClr val="FF0000"/>
                </a:solidFill>
                <a:latin typeface="Times New Roman" pitchFamily="18" charset="0"/>
              </a:rPr>
              <a:t>Ucapan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</a:rPr>
              <a:t>                         </a:t>
            </a:r>
            <a:endParaRPr lang="en-US" sz="2800" dirty="0">
              <a:solidFill>
                <a:srgbClr val="FF0000"/>
              </a:solidFill>
              <a:latin typeface="Times New Roman" pitchFamily="18" charset="0"/>
            </a:endParaRPr>
          </a:p>
          <a:p>
            <a:r>
              <a:rPr lang="en-US" sz="2800" dirty="0">
                <a:solidFill>
                  <a:srgbClr val="FF0000"/>
                </a:solidFill>
                <a:latin typeface="Times New Roman" pitchFamily="18" charset="0"/>
              </a:rPr>
              <a:t>     </a:t>
            </a:r>
            <a:r>
              <a:rPr lang="en-US" sz="2800" dirty="0" err="1" smtClean="0">
                <a:solidFill>
                  <a:srgbClr val="FF0000"/>
                </a:solidFill>
                <a:latin typeface="Times New Roman" pitchFamily="18" charset="0"/>
              </a:rPr>
              <a:t>Pantun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</a:rPr>
              <a:t>                          </a:t>
            </a:r>
            <a:endParaRPr lang="en-US" sz="2800" dirty="0">
              <a:solidFill>
                <a:srgbClr val="FF0000"/>
              </a:solidFill>
              <a:latin typeface="Times New Roman" pitchFamily="18" charset="0"/>
            </a:endParaRPr>
          </a:p>
          <a:p>
            <a:r>
              <a:rPr lang="en-US" sz="2800" dirty="0">
                <a:solidFill>
                  <a:srgbClr val="FF0000"/>
                </a:solidFill>
                <a:latin typeface="Times New Roman" pitchFamily="18" charset="0"/>
              </a:rPr>
              <a:t>     </a:t>
            </a:r>
            <a:r>
              <a:rPr lang="en-US" sz="2800" dirty="0" err="1" smtClean="0">
                <a:solidFill>
                  <a:srgbClr val="FF0000"/>
                </a:solidFill>
                <a:latin typeface="Times New Roman" pitchFamily="18" charset="0"/>
              </a:rPr>
              <a:t>Sajak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</a:rPr>
              <a:t>                              </a:t>
            </a:r>
            <a:endParaRPr lang="en-US" sz="2800" dirty="0">
              <a:solidFill>
                <a:srgbClr val="FF0000"/>
              </a:solidFill>
              <a:latin typeface="Times New Roman" pitchFamily="18" charset="0"/>
            </a:endParaRPr>
          </a:p>
          <a:p>
            <a:r>
              <a:rPr lang="en-US" sz="2800" dirty="0">
                <a:solidFill>
                  <a:srgbClr val="FF0000"/>
                </a:solidFill>
                <a:latin typeface="Times New Roman" pitchFamily="18" charset="0"/>
              </a:rPr>
              <a:t>     </a:t>
            </a:r>
            <a:r>
              <a:rPr lang="en-US" sz="2800" dirty="0" err="1" smtClean="0">
                <a:solidFill>
                  <a:srgbClr val="FF0000"/>
                </a:solidFill>
                <a:latin typeface="Times New Roman" pitchFamily="18" charset="0"/>
              </a:rPr>
              <a:t>Surat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</a:rPr>
              <a:t>  </a:t>
            </a:r>
            <a:r>
              <a:rPr lang="en-US" sz="2800" dirty="0" err="1" smtClean="0">
                <a:solidFill>
                  <a:srgbClr val="FF0000"/>
                </a:solidFill>
                <a:latin typeface="Times New Roman" pitchFamily="18" charset="0"/>
              </a:rPr>
              <a:t>Rasmi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</a:rPr>
              <a:t>                    </a:t>
            </a:r>
            <a:endParaRPr lang="en-US" sz="2800" dirty="0">
              <a:solidFill>
                <a:srgbClr val="FF0000"/>
              </a:solidFill>
              <a:latin typeface="Times New Roman" pitchFamily="18" charset="0"/>
            </a:endParaRPr>
          </a:p>
          <a:p>
            <a:r>
              <a:rPr lang="en-US" sz="2800" dirty="0">
                <a:solidFill>
                  <a:srgbClr val="FF0000"/>
                </a:solidFill>
                <a:latin typeface="Times New Roman" pitchFamily="18" charset="0"/>
              </a:rPr>
              <a:t>     </a:t>
            </a:r>
            <a:r>
              <a:rPr lang="en-US" sz="2800" dirty="0" err="1" smtClean="0">
                <a:solidFill>
                  <a:srgbClr val="FF0000"/>
                </a:solidFill>
                <a:latin typeface="Times New Roman" pitchFamily="18" charset="0"/>
              </a:rPr>
              <a:t>Syarahan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</a:rPr>
              <a:t>                           </a:t>
            </a:r>
            <a:endParaRPr lang="en-US" sz="2800" dirty="0">
              <a:solidFill>
                <a:srgbClr val="FF0000"/>
              </a:solidFill>
              <a:latin typeface="Times New Roman" pitchFamily="18" charset="0"/>
            </a:endParaRPr>
          </a:p>
          <a:p>
            <a:r>
              <a:rPr lang="en-US" sz="2800" dirty="0">
                <a:solidFill>
                  <a:srgbClr val="FF0000"/>
                </a:solidFill>
                <a:latin typeface="Times New Roman" pitchFamily="18" charset="0"/>
              </a:rPr>
              <a:t>     </a:t>
            </a:r>
            <a:r>
              <a:rPr lang="en-US" sz="2800" dirty="0" err="1" smtClean="0">
                <a:solidFill>
                  <a:srgbClr val="FF0000"/>
                </a:solidFill>
                <a:latin typeface="Times New Roman" pitchFamily="18" charset="0"/>
              </a:rPr>
              <a:t>Laporan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</a:rPr>
              <a:t>                          </a:t>
            </a:r>
            <a:endParaRPr lang="en-US" sz="2800" dirty="0">
              <a:solidFill>
                <a:srgbClr val="FF0000"/>
              </a:solidFill>
              <a:latin typeface="Times New Roman" pitchFamily="18" charset="0"/>
            </a:endParaRPr>
          </a:p>
          <a:p>
            <a:r>
              <a:rPr lang="en-US" sz="2800" dirty="0">
                <a:solidFill>
                  <a:srgbClr val="FF0000"/>
                </a:solidFill>
                <a:latin typeface="Times New Roman" pitchFamily="18" charset="0"/>
              </a:rPr>
              <a:t>     </a:t>
            </a:r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</a:rPr>
              <a:t>Rajah</a:t>
            </a:r>
            <a:r>
              <a:rPr lang="en-US" sz="2800" b="0" dirty="0" smtClean="0">
                <a:solidFill>
                  <a:srgbClr val="FF0000"/>
                </a:solidFill>
                <a:latin typeface="Times New Roman" pitchFamily="18" charset="0"/>
              </a:rPr>
              <a:t>  </a:t>
            </a:r>
            <a:endParaRPr lang="en-US" sz="2800" b="0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82950" name="AutoShape 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077200" y="6248400"/>
            <a:ext cx="457200" cy="228600"/>
          </a:xfrm>
          <a:prstGeom prst="actionButtonForwardNex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55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00" fill="hold"/>
                                        <p:tgtEl>
                                          <p:spTgt spid="55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9" grpId="0" animBg="1" autoUpdateAnimBg="0"/>
      <p:bldP spid="55300" grpId="0" animBg="1" autoUpdateAnimBg="0"/>
      <p:bldP spid="55301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2" descr="exam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85800"/>
            <a:ext cx="91440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907" name="Text Box 3"/>
          <p:cNvSpPr txBox="1">
            <a:spLocks noChangeArrowheads="1"/>
          </p:cNvSpPr>
          <p:nvPr/>
        </p:nvSpPr>
        <p:spPr bwMode="auto">
          <a:xfrm>
            <a:off x="2209800" y="152400"/>
            <a:ext cx="4279185" cy="461665"/>
          </a:xfrm>
          <a:prstGeom prst="rect">
            <a:avLst/>
          </a:prstGeom>
          <a:solidFill>
            <a:srgbClr val="CCFF99"/>
          </a:solidFill>
          <a:ln w="9525">
            <a:miter lim="800000"/>
            <a:headEnd/>
            <a:tailEnd/>
          </a:ln>
          <a:scene3d>
            <a:camera prst="legacyPerspectiveTop"/>
            <a:lightRig rig="legacyFlat1" dir="t"/>
          </a:scene3d>
          <a:sp3d extrusionH="887400" prstMaterial="legacyMatte">
            <a:bevelT w="13500" h="13500" prst="angle"/>
            <a:bevelB w="13500" h="13500" prst="angle"/>
            <a:extrusionClr>
              <a:srgbClr val="CCFF99"/>
            </a:extrusionClr>
          </a:sp3d>
        </p:spPr>
        <p:txBody>
          <a:bodyPr wrap="none">
            <a:spAutoFit/>
            <a:flatTx/>
          </a:bodyPr>
          <a:lstStyle/>
          <a:p>
            <a:r>
              <a:rPr lang="en-US" sz="2400" dirty="0">
                <a:solidFill>
                  <a:srgbClr val="000000"/>
                </a:solidFill>
                <a:latin typeface="Times New Roman" pitchFamily="18" charset="0"/>
              </a:rPr>
              <a:t>CONTOH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PETIKAN CERITA</a:t>
            </a:r>
            <a:endParaRPr lang="en-US" sz="24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23908" name="Text Box 4"/>
          <p:cNvSpPr txBox="1">
            <a:spLocks noChangeArrowheads="1"/>
          </p:cNvSpPr>
          <p:nvPr/>
        </p:nvSpPr>
        <p:spPr bwMode="auto">
          <a:xfrm>
            <a:off x="381000" y="762000"/>
            <a:ext cx="8497887" cy="6001643"/>
          </a:xfrm>
          <a:prstGeom prst="rect">
            <a:avLst/>
          </a:prstGeom>
          <a:solidFill>
            <a:srgbClr val="CC99FF"/>
          </a:solidFill>
          <a:ln w="9525">
            <a:miter lim="800000"/>
            <a:headEnd/>
            <a:tailEnd/>
          </a:ln>
          <a:scene3d>
            <a:camera prst="legacyPerspectiveTop"/>
            <a:lightRig rig="legacyFlat1" dir="t"/>
          </a:scene3d>
          <a:sp3d extrusionH="887400" prstMaterial="legacyMatte">
            <a:bevelT w="13500" h="13500" prst="angle"/>
            <a:bevelB w="13500" h="13500" prst="angle"/>
            <a:extrusionClr>
              <a:srgbClr val="CC99FF"/>
            </a:extrusionClr>
          </a:sp3d>
        </p:spPr>
        <p:txBody>
          <a:bodyPr wrap="square">
            <a:spAutoFit/>
            <a:flatTx/>
          </a:bodyPr>
          <a:lstStyle/>
          <a:p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Pagi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itu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seorang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pemuda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baring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di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tepi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pantai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tanpa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mengenakan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sebarang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pakaian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Melihat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seorang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kanak-kanak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perempuan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melintas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dari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belakang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pemuda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itu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menutip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kedua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pahanya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dengan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telapak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tangannya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Kanak-kanak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perempuan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itu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bertanya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apa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yang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disembungikan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oleh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pemuda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itu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Pemuda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itu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itu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menjawab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selamba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“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anak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pipit”.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Tidak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lama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kemudian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lelaki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itu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menjerit-jerit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kesakitan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di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rawat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di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hospital. </a:t>
            </a:r>
          </a:p>
          <a:p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Selepas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beberapa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jam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seorang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pegawai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polis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ditugaskan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menyiasat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di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tepi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pantai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 Polis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itu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bertanya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apa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yang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telah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dilakukan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oleh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kanak-kanak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perempuan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itu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ke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atas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pemuda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tersebut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 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Kanak-kanak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perempuan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itu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menjawab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“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Saya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bermain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-main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dengan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anak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pipitnya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Tiba-tiba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ia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meludah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Melihat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ludahnya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bagaikan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peluru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saya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lawan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dia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habis-habisan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Saya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patah-patahkan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paruhnya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dan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saya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bakar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sarangnya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sampai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hangus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”.</a:t>
            </a:r>
            <a:endParaRPr lang="en-US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7046" name="AutoShape 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077200" y="6248400"/>
            <a:ext cx="457200" cy="228600"/>
          </a:xfrm>
          <a:prstGeom prst="actionButtonForwardNex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39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39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39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39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7" grpId="0" animBg="1" autoUpdateAnimBg="0"/>
      <p:bldP spid="123908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2" descr="exam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85800"/>
            <a:ext cx="91440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907" name="Text Box 3"/>
          <p:cNvSpPr txBox="1">
            <a:spLocks noChangeArrowheads="1"/>
          </p:cNvSpPr>
          <p:nvPr/>
        </p:nvSpPr>
        <p:spPr bwMode="auto">
          <a:xfrm>
            <a:off x="2209800" y="152400"/>
            <a:ext cx="4493025" cy="461665"/>
          </a:xfrm>
          <a:prstGeom prst="rect">
            <a:avLst/>
          </a:prstGeom>
          <a:solidFill>
            <a:srgbClr val="CCFF99"/>
          </a:solidFill>
          <a:ln w="9525">
            <a:miter lim="800000"/>
            <a:headEnd/>
            <a:tailEnd/>
          </a:ln>
          <a:scene3d>
            <a:camera prst="legacyPerspectiveTop"/>
            <a:lightRig rig="legacyFlat1" dir="t"/>
          </a:scene3d>
          <a:sp3d extrusionH="887400" prstMaterial="legacyMatte">
            <a:bevelT w="13500" h="13500" prst="angle"/>
            <a:bevelB w="13500" h="13500" prst="angle"/>
            <a:extrusionClr>
              <a:srgbClr val="CCFF99"/>
            </a:extrusionClr>
          </a:sp3d>
        </p:spPr>
        <p:txBody>
          <a:bodyPr wrap="none">
            <a:spAutoFit/>
            <a:flatTx/>
          </a:bodyPr>
          <a:lstStyle/>
          <a:p>
            <a:r>
              <a:rPr lang="en-US" sz="2400" dirty="0">
                <a:solidFill>
                  <a:srgbClr val="000000"/>
                </a:solidFill>
                <a:latin typeface="Times New Roman" pitchFamily="18" charset="0"/>
              </a:rPr>
              <a:t>CONTOH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PETIKAN CERITA 2</a:t>
            </a:r>
            <a:endParaRPr lang="en-US" sz="24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23908" name="Text Box 4"/>
          <p:cNvSpPr txBox="1">
            <a:spLocks noChangeArrowheads="1"/>
          </p:cNvSpPr>
          <p:nvPr/>
        </p:nvSpPr>
        <p:spPr bwMode="auto">
          <a:xfrm>
            <a:off x="381000" y="762000"/>
            <a:ext cx="8497887" cy="5632311"/>
          </a:xfrm>
          <a:prstGeom prst="rect">
            <a:avLst/>
          </a:prstGeom>
          <a:solidFill>
            <a:srgbClr val="CC99FF"/>
          </a:solidFill>
          <a:ln w="9525">
            <a:miter lim="800000"/>
            <a:headEnd/>
            <a:tailEnd/>
          </a:ln>
          <a:scene3d>
            <a:camera prst="legacyPerspectiveTop"/>
            <a:lightRig rig="legacyFlat1" dir="t"/>
          </a:scene3d>
          <a:sp3d extrusionH="887400" prstMaterial="legacyMatte">
            <a:bevelT w="13500" h="13500" prst="angle"/>
            <a:bevelB w="13500" h="13500" prst="angle"/>
            <a:extrusionClr>
              <a:srgbClr val="CC99FF"/>
            </a:extrusionClr>
          </a:sp3d>
        </p:spPr>
        <p:txBody>
          <a:bodyPr wrap="square">
            <a:spAutoFit/>
            <a:flatTx/>
          </a:bodyPr>
          <a:lstStyle/>
          <a:p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Seorang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 ayah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tidak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mahu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keretanya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digunakan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oleh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anaknya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kerana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lampunya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telah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rosak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Semasa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ia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tidur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anak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mudanya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itu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membawa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keretanya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senyap-senyap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kerana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ia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hendak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menonton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wayang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Dalam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perjalanan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ada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seorang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berpakaian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serba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hitam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berdiri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di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tengah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jalan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Anak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muda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itu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serta-merta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menekan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brek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keretanya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sehingga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meraung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bunyinya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Orang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yang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berpakaian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serba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hitam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itu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berlalu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tanpa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perasaan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Soalan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:</a:t>
            </a:r>
          </a:p>
          <a:p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Bagaimanakah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pemuda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itu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menyedari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ada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orang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di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tengah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jalan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dalam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keadaan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lampu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keretanya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rosak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?</a:t>
            </a:r>
          </a:p>
          <a:p>
            <a:endParaRPr 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Apakah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makna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yang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sesuai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bagi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“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berlalu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tanpa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perasaan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” 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seperti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yang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digunakan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dalam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</a:rPr>
              <a:t>petikan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?</a:t>
            </a:r>
            <a:endParaRPr lang="en-US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87046" name="AutoShape 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077200" y="6248400"/>
            <a:ext cx="457200" cy="228600"/>
          </a:xfrm>
          <a:prstGeom prst="actionButtonForwardNex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39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39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39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39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ME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907" grpId="0" animBg="1" autoUpdateAnimBg="0"/>
      <p:bldP spid="123908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1619250" y="2205038"/>
            <a:ext cx="5616575" cy="258532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5400" dirty="0" smtClean="0">
                <a:latin typeface="Bookman Old Style" pitchFamily="18" charset="0"/>
              </a:rPr>
              <a:t>MEMINDAH BAHAN GRAFIK</a:t>
            </a:r>
            <a:endParaRPr lang="en-US" sz="5400" dirty="0">
              <a:latin typeface="Bookman Old Style" pitchFamily="18" charset="0"/>
            </a:endParaRPr>
          </a:p>
        </p:txBody>
      </p:sp>
      <p:sp>
        <p:nvSpPr>
          <p:cNvPr id="54275" name="AutoShape 3"/>
          <p:cNvSpPr>
            <a:spLocks noChangeArrowheads="1"/>
          </p:cNvSpPr>
          <p:nvPr/>
        </p:nvSpPr>
        <p:spPr bwMode="auto">
          <a:xfrm>
            <a:off x="1258888" y="1844675"/>
            <a:ext cx="6985000" cy="3455988"/>
          </a:xfrm>
          <a:prstGeom prst="flowChartOffpageConnector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54276" name="Picture 4" descr="j023641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549275"/>
            <a:ext cx="1368425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7" name="Picture 5" descr="j033676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7050" y="4581525"/>
            <a:ext cx="1654175" cy="170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8" name="Picture 6" descr="j0283273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213" y="4797425"/>
            <a:ext cx="15113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9" name="Picture 7" descr="j0283274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8125" y="260350"/>
            <a:ext cx="1439863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80" name="Picture 8" descr="j0285279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91000" y="5334000"/>
            <a:ext cx="109537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2819400" y="533400"/>
            <a:ext cx="3313112" cy="792163"/>
          </a:xfrm>
          <a:prstGeom prst="cloudCallout">
            <a:avLst>
              <a:gd name="adj1" fmla="val 8840"/>
              <a:gd name="adj2" fmla="val 48396"/>
            </a:avLst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1" hangingPunct="1"/>
            <a:endParaRPr lang="en-US" sz="1800">
              <a:latin typeface="Comic Sans MS" pitchFamily="66" charset="0"/>
              <a:cs typeface="Arial" charset="0"/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3276600" y="685800"/>
            <a:ext cx="248657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dirty="0" err="1" smtClean="0">
                <a:solidFill>
                  <a:schemeClr val="bg1">
                    <a:lumMod val="75000"/>
                  </a:schemeClr>
                </a:solidFill>
                <a:latin typeface="Verdana" pitchFamily="34" charset="0"/>
                <a:cs typeface="Arial" charset="0"/>
              </a:rPr>
              <a:t>Pengajaran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Verdana" pitchFamily="34" charset="0"/>
                <a:cs typeface="Arial" charset="0"/>
              </a:rPr>
              <a:t> 2</a:t>
            </a:r>
            <a:endParaRPr lang="en-US" dirty="0">
              <a:solidFill>
                <a:schemeClr val="bg1">
                  <a:lumMod val="75000"/>
                </a:schemeClr>
              </a:solidFill>
              <a:latin typeface="Verdana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3000"/>
                                        <p:tgtEl>
                                          <p:spTgt spid="54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30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3" dur="3000"/>
                                        <p:tgtEl>
                                          <p:spTgt spid="54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30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3000"/>
                                        <p:tgtEl>
                                          <p:spTgt spid="54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30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54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/>
      <p:bldP spid="54275" grpId="0" animBg="1"/>
      <p:bldP spid="9" grpId="0" animBg="1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6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099" y="457200"/>
            <a:ext cx="8527901" cy="5943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8534400" cy="640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381000"/>
            <a:ext cx="8610600" cy="4343400"/>
          </a:xfrm>
          <a:solidFill>
            <a:schemeClr val="bg1">
              <a:lumMod val="20000"/>
              <a:lumOff val="80000"/>
            </a:schemeClr>
          </a:solidFill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altLang="zh-CN" sz="2800" b="1" dirty="0" smtClean="0">
                <a:solidFill>
                  <a:srgbClr val="FF0000"/>
                </a:solidFill>
                <a:latin typeface="Arial Rounded MT Bold" pitchFamily="34" charset="0"/>
                <a:ea typeface="宋体" pitchFamily="2" charset="-122"/>
              </a:rPr>
              <a:t>MEMINDAH  BAHAN GRAFIK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zh-CN" sz="2800" b="1" dirty="0" err="1" smtClean="0">
                <a:solidFill>
                  <a:srgbClr val="000000"/>
                </a:solidFill>
                <a:latin typeface="Arial Rounded MT Bold" pitchFamily="34" charset="0"/>
                <a:ea typeface="宋体" pitchFamily="2" charset="-122"/>
              </a:rPr>
              <a:t>Bahagian</a:t>
            </a:r>
            <a:r>
              <a:rPr lang="en-US" altLang="zh-CN" sz="2800" b="1" dirty="0" smtClean="0">
                <a:solidFill>
                  <a:srgbClr val="000000"/>
                </a:solidFill>
                <a:latin typeface="Arial Rounded MT Bold" pitchFamily="34" charset="0"/>
                <a:ea typeface="宋体" pitchFamily="2" charset="-122"/>
              </a:rPr>
              <a:t>  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zh-CN" sz="2800" b="1" dirty="0" err="1" smtClean="0">
                <a:solidFill>
                  <a:srgbClr val="000000"/>
                </a:solidFill>
                <a:latin typeface="Arial Rounded MT Bold" pitchFamily="34" charset="0"/>
                <a:ea typeface="宋体" pitchFamily="2" charset="-122"/>
              </a:rPr>
              <a:t>Aktiviti</a:t>
            </a:r>
            <a:r>
              <a:rPr lang="en-US" altLang="zh-CN" sz="2800" b="1" dirty="0" smtClean="0">
                <a:solidFill>
                  <a:srgbClr val="000000"/>
                </a:solidFill>
                <a:latin typeface="Arial Rounded MT Bold" pitchFamily="34" charset="0"/>
                <a:ea typeface="宋体" pitchFamily="2" charset="-122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zh-CN" sz="2800" b="1" dirty="0" smtClean="0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  <a:ea typeface="宋体" pitchFamily="2" charset="-122"/>
              </a:rPr>
              <a:t>1.  </a:t>
            </a:r>
            <a:r>
              <a:rPr lang="en-US" altLang="zh-CN" sz="2800" b="1" dirty="0" err="1" smtClean="0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  <a:ea typeface="宋体" pitchFamily="2" charset="-122"/>
              </a:rPr>
              <a:t>Bercerita</a:t>
            </a:r>
            <a:r>
              <a:rPr lang="en-US" altLang="zh-CN" sz="2800" b="1" dirty="0" smtClean="0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  <a:ea typeface="宋体" pitchFamily="2" charset="-122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zh-CN" sz="2800" b="1" dirty="0" smtClean="0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  <a:ea typeface="宋体" pitchFamily="2" charset="-122"/>
              </a:rPr>
              <a:t>2.  </a:t>
            </a:r>
            <a:r>
              <a:rPr lang="en-US" altLang="zh-CN" sz="2800" b="1" dirty="0" err="1" smtClean="0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  <a:ea typeface="宋体" pitchFamily="2" charset="-122"/>
              </a:rPr>
              <a:t>Cari</a:t>
            </a:r>
            <a:r>
              <a:rPr lang="en-US" altLang="zh-CN" sz="2800" b="1" dirty="0" smtClean="0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  <a:ea typeface="宋体" pitchFamily="2" charset="-122"/>
              </a:rPr>
              <a:t> </a:t>
            </a:r>
            <a:r>
              <a:rPr lang="en-US" altLang="zh-CN" sz="2800" b="1" dirty="0" err="1" smtClean="0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  <a:ea typeface="宋体" pitchFamily="2" charset="-122"/>
              </a:rPr>
              <a:t>isi</a:t>
            </a:r>
            <a:r>
              <a:rPr lang="en-US" altLang="zh-CN" sz="2800" b="1" dirty="0" smtClean="0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  <a:ea typeface="宋体" pitchFamily="2" charset="-122"/>
              </a:rPr>
              <a:t>  </a:t>
            </a:r>
            <a:r>
              <a:rPr lang="en-US" altLang="zh-CN" sz="2800" b="1" dirty="0" err="1" smtClean="0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  <a:ea typeface="宋体" pitchFamily="2" charset="-122"/>
              </a:rPr>
              <a:t>penting</a:t>
            </a:r>
            <a:r>
              <a:rPr lang="en-US" altLang="zh-CN" sz="2800" b="1" dirty="0" smtClean="0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  <a:ea typeface="宋体" pitchFamily="2" charset="-122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zh-CN" sz="2800" b="1" dirty="0" smtClean="0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  <a:ea typeface="宋体" pitchFamily="2" charset="-122"/>
              </a:rPr>
              <a:t>3.  </a:t>
            </a:r>
            <a:r>
              <a:rPr lang="en-US" altLang="zh-CN" sz="2800" b="1" dirty="0" err="1" smtClean="0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  <a:ea typeface="宋体" pitchFamily="2" charset="-122"/>
              </a:rPr>
              <a:t>Perkataan</a:t>
            </a:r>
            <a:r>
              <a:rPr lang="en-US" altLang="zh-CN" sz="2800" b="1" dirty="0" smtClean="0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  <a:ea typeface="宋体" pitchFamily="2" charset="-122"/>
              </a:rPr>
              <a:t> </a:t>
            </a:r>
            <a:r>
              <a:rPr lang="en-US" altLang="zh-CN" sz="2800" b="1" dirty="0" err="1" smtClean="0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  <a:ea typeface="宋体" pitchFamily="2" charset="-122"/>
              </a:rPr>
              <a:t>sama</a:t>
            </a:r>
            <a:r>
              <a:rPr lang="en-US" altLang="zh-CN" sz="2800" b="1" dirty="0" smtClean="0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  <a:ea typeface="宋体" pitchFamily="2" charset="-122"/>
              </a:rPr>
              <a:t> </a:t>
            </a:r>
            <a:r>
              <a:rPr lang="en-US" altLang="zh-CN" sz="2800" b="1" dirty="0" err="1" smtClean="0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  <a:ea typeface="宋体" pitchFamily="2" charset="-122"/>
              </a:rPr>
              <a:t>makna</a:t>
            </a:r>
            <a:r>
              <a:rPr lang="en-US" altLang="zh-CN" sz="2800" b="1" dirty="0" smtClean="0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  <a:ea typeface="宋体" pitchFamily="2" charset="-122"/>
              </a:rPr>
              <a:t>  /  </a:t>
            </a:r>
            <a:r>
              <a:rPr lang="en-US" altLang="zh-CN" sz="2800" b="1" dirty="0" err="1" smtClean="0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  <a:ea typeface="宋体" pitchFamily="2" charset="-122"/>
              </a:rPr>
              <a:t>makna</a:t>
            </a:r>
            <a:r>
              <a:rPr lang="en-US" altLang="zh-CN" sz="2800" b="1" dirty="0" smtClean="0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  <a:ea typeface="宋体" pitchFamily="2" charset="-122"/>
              </a:rPr>
              <a:t> 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zh-CN" sz="2800" b="1" dirty="0" smtClean="0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  <a:ea typeface="宋体" pitchFamily="2" charset="-122"/>
              </a:rPr>
              <a:t>      </a:t>
            </a:r>
            <a:r>
              <a:rPr lang="en-US" altLang="zh-CN" sz="2800" b="1" dirty="0" err="1" smtClean="0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  <a:ea typeface="宋体" pitchFamily="2" charset="-122"/>
              </a:rPr>
              <a:t>berlawan</a:t>
            </a:r>
            <a:endParaRPr lang="en-US" altLang="zh-CN" sz="2800" b="1" dirty="0" smtClean="0">
              <a:solidFill>
                <a:schemeClr val="accent6">
                  <a:lumMod val="75000"/>
                </a:schemeClr>
              </a:solidFill>
              <a:latin typeface="Arial Rounded MT Bold" pitchFamily="34" charset="0"/>
              <a:ea typeface="宋体" pitchFamily="2" charset="-122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zh-CN" sz="2800" b="1" dirty="0" smtClean="0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  <a:ea typeface="宋体" pitchFamily="2" charset="-122"/>
              </a:rPr>
              <a:t>4.  </a:t>
            </a:r>
            <a:r>
              <a:rPr lang="en-US" altLang="zh-CN" sz="2800" b="1" dirty="0" err="1" smtClean="0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  <a:ea typeface="宋体" pitchFamily="2" charset="-122"/>
              </a:rPr>
              <a:t>Mengisi</a:t>
            </a:r>
            <a:r>
              <a:rPr lang="en-US" altLang="zh-CN" sz="2800" b="1" dirty="0" smtClean="0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  <a:ea typeface="宋体" pitchFamily="2" charset="-122"/>
              </a:rPr>
              <a:t> </a:t>
            </a:r>
            <a:r>
              <a:rPr lang="en-US" altLang="zh-CN" sz="2800" b="1" dirty="0" err="1" smtClean="0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  <a:ea typeface="宋体" pitchFamily="2" charset="-122"/>
              </a:rPr>
              <a:t>tempat</a:t>
            </a:r>
            <a:r>
              <a:rPr lang="en-US" altLang="zh-CN" sz="2800" b="1" dirty="0" smtClean="0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  <a:ea typeface="宋体" pitchFamily="2" charset="-122"/>
              </a:rPr>
              <a:t> </a:t>
            </a:r>
            <a:r>
              <a:rPr lang="en-US" altLang="zh-CN" sz="2800" b="1" dirty="0" err="1" smtClean="0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  <a:ea typeface="宋体" pitchFamily="2" charset="-122"/>
              </a:rPr>
              <a:t>kosong</a:t>
            </a:r>
            <a:r>
              <a:rPr lang="en-US" altLang="zh-CN" sz="2800" b="1" dirty="0" smtClean="0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  <a:ea typeface="宋体" pitchFamily="2" charset="-122"/>
              </a:rPr>
              <a:t> </a:t>
            </a:r>
            <a:r>
              <a:rPr lang="en-US" altLang="zh-CN" sz="2800" b="1" dirty="0" err="1" smtClean="0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  <a:ea typeface="宋体" pitchFamily="2" charset="-122"/>
              </a:rPr>
              <a:t>dalam</a:t>
            </a:r>
            <a:r>
              <a:rPr lang="en-US" altLang="zh-CN" sz="2800" b="1" dirty="0" smtClean="0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  <a:ea typeface="宋体" pitchFamily="2" charset="-122"/>
              </a:rPr>
              <a:t> </a:t>
            </a:r>
            <a:r>
              <a:rPr lang="en-US" altLang="zh-CN" sz="2800" b="1" dirty="0" err="1" smtClean="0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  <a:ea typeface="宋体" pitchFamily="2" charset="-122"/>
              </a:rPr>
              <a:t>ayat</a:t>
            </a:r>
            <a:r>
              <a:rPr lang="en-US" altLang="zh-CN" sz="2800" b="1" dirty="0" smtClean="0">
                <a:solidFill>
                  <a:schemeClr val="accent6">
                    <a:lumMod val="75000"/>
                  </a:schemeClr>
                </a:solidFill>
                <a:latin typeface="Arial Rounded MT Bold" pitchFamily="34" charset="0"/>
                <a:ea typeface="宋体" pitchFamily="2" charset="-122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zh-CN" sz="2800" b="1" dirty="0" smtClean="0">
                <a:solidFill>
                  <a:srgbClr val="FF0000"/>
                </a:solidFill>
                <a:latin typeface="Arial Rounded MT Bold" pitchFamily="34" charset="0"/>
                <a:ea typeface="宋体" pitchFamily="2" charset="-122"/>
              </a:rPr>
              <a:t>5.  </a:t>
            </a:r>
            <a:r>
              <a:rPr lang="en-US" altLang="zh-CN" sz="2800" b="1" dirty="0" err="1" smtClean="0">
                <a:solidFill>
                  <a:srgbClr val="FF0000"/>
                </a:solidFill>
                <a:latin typeface="Arial Rounded MT Bold" pitchFamily="34" charset="0"/>
                <a:ea typeface="宋体" pitchFamily="2" charset="-122"/>
              </a:rPr>
              <a:t>Membina</a:t>
            </a:r>
            <a:r>
              <a:rPr lang="en-US" altLang="zh-CN" sz="2800" b="1" dirty="0" smtClean="0">
                <a:solidFill>
                  <a:srgbClr val="FF0000"/>
                </a:solidFill>
                <a:latin typeface="Arial Rounded MT Bold" pitchFamily="34" charset="0"/>
                <a:ea typeface="宋体" pitchFamily="2" charset="-122"/>
              </a:rPr>
              <a:t> </a:t>
            </a:r>
            <a:r>
              <a:rPr lang="en-US" altLang="zh-CN" sz="2800" b="1" dirty="0" err="1" smtClean="0">
                <a:solidFill>
                  <a:srgbClr val="FF0000"/>
                </a:solidFill>
                <a:latin typeface="Arial Rounded MT Bold" pitchFamily="34" charset="0"/>
                <a:ea typeface="宋体" pitchFamily="2" charset="-122"/>
              </a:rPr>
              <a:t>ayat</a:t>
            </a:r>
            <a:r>
              <a:rPr lang="en-US" altLang="zh-CN" sz="2800" b="1" dirty="0" smtClean="0">
                <a:solidFill>
                  <a:srgbClr val="FF0000"/>
                </a:solidFill>
                <a:latin typeface="Arial Rounded MT Bold" pitchFamily="34" charset="0"/>
                <a:ea typeface="宋体" pitchFamily="2" charset="-122"/>
              </a:rPr>
              <a:t> </a:t>
            </a:r>
            <a:r>
              <a:rPr lang="en-US" altLang="zh-CN" sz="2800" b="1" dirty="0" err="1" smtClean="0">
                <a:solidFill>
                  <a:srgbClr val="FF0000"/>
                </a:solidFill>
                <a:latin typeface="Arial Rounded MT Bold" pitchFamily="34" charset="0"/>
                <a:ea typeface="宋体" pitchFamily="2" charset="-122"/>
              </a:rPr>
              <a:t>perkataan</a:t>
            </a:r>
            <a:r>
              <a:rPr lang="en-US" altLang="zh-CN" sz="2800" b="1" dirty="0" smtClean="0">
                <a:solidFill>
                  <a:srgbClr val="FF0000"/>
                </a:solidFill>
                <a:latin typeface="Arial Rounded MT Bold" pitchFamily="34" charset="0"/>
                <a:ea typeface="宋体" pitchFamily="2" charset="-122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zh-CN" sz="2800" b="1" dirty="0" smtClean="0">
                <a:solidFill>
                  <a:srgbClr val="FF0000"/>
                </a:solidFill>
                <a:latin typeface="Arial Rounded MT Bold" pitchFamily="34" charset="0"/>
                <a:ea typeface="宋体" pitchFamily="2" charset="-122"/>
              </a:rPr>
              <a:t>6.  </a:t>
            </a:r>
            <a:r>
              <a:rPr lang="en-US" altLang="zh-CN" sz="2800" b="1" dirty="0" err="1" smtClean="0">
                <a:solidFill>
                  <a:srgbClr val="FF0000"/>
                </a:solidFill>
                <a:latin typeface="Arial Rounded MT Bold" pitchFamily="34" charset="0"/>
                <a:ea typeface="宋体" pitchFamily="2" charset="-122"/>
              </a:rPr>
              <a:t>Soal</a:t>
            </a:r>
            <a:r>
              <a:rPr lang="en-US" altLang="zh-CN" sz="2800" b="1" dirty="0" smtClean="0">
                <a:solidFill>
                  <a:srgbClr val="FF0000"/>
                </a:solidFill>
                <a:latin typeface="Arial Rounded MT Bold" pitchFamily="34" charset="0"/>
                <a:ea typeface="宋体" pitchFamily="2" charset="-122"/>
              </a:rPr>
              <a:t> </a:t>
            </a:r>
            <a:r>
              <a:rPr lang="en-US" altLang="zh-CN" sz="2800" b="1" dirty="0" err="1" smtClean="0">
                <a:solidFill>
                  <a:srgbClr val="FF0000"/>
                </a:solidFill>
                <a:latin typeface="Arial Rounded MT Bold" pitchFamily="34" charset="0"/>
                <a:ea typeface="宋体" pitchFamily="2" charset="-122"/>
              </a:rPr>
              <a:t>jawab</a:t>
            </a:r>
            <a:r>
              <a:rPr lang="en-US" altLang="zh-CN" sz="2800" b="1" dirty="0" smtClean="0">
                <a:solidFill>
                  <a:srgbClr val="FF0000"/>
                </a:solidFill>
                <a:latin typeface="Arial Rounded MT Bold" pitchFamily="34" charset="0"/>
                <a:ea typeface="宋体" pitchFamily="2" charset="-122"/>
              </a:rPr>
              <a:t> / </a:t>
            </a:r>
            <a:r>
              <a:rPr lang="en-US" altLang="zh-CN" sz="2800" b="1" dirty="0" err="1" smtClean="0">
                <a:solidFill>
                  <a:srgbClr val="FF0000"/>
                </a:solidFill>
                <a:latin typeface="Arial Rounded MT Bold" pitchFamily="34" charset="0"/>
                <a:ea typeface="宋体" pitchFamily="2" charset="-122"/>
              </a:rPr>
              <a:t>perbincangan</a:t>
            </a:r>
            <a:endParaRPr lang="en-US" altLang="zh-CN" sz="2800" b="1" dirty="0" smtClean="0">
              <a:solidFill>
                <a:srgbClr val="FF0000"/>
              </a:solidFill>
              <a:latin typeface="Arial Rounded MT Bold" pitchFamily="34" charset="0"/>
              <a:ea typeface="宋体" pitchFamily="2" charset="-122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zh-CN" sz="2800" b="1" dirty="0" smtClean="0">
                <a:solidFill>
                  <a:srgbClr val="FF0000"/>
                </a:solidFill>
                <a:latin typeface="Arial Rounded MT Bold" pitchFamily="34" charset="0"/>
                <a:ea typeface="宋体" pitchFamily="2" charset="-122"/>
              </a:rPr>
              <a:t>7.  Dan lain-lain.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altLang="zh-CN" sz="1000" b="1" dirty="0" smtClean="0">
              <a:solidFill>
                <a:schemeClr val="accent6">
                  <a:lumMod val="75000"/>
                </a:schemeClr>
              </a:solidFill>
              <a:latin typeface="Arial Rounded MT Bold" pitchFamily="34" charset="0"/>
              <a:ea typeface="宋体" pitchFamily="2" charset="-122"/>
            </a:endParaRPr>
          </a:p>
        </p:txBody>
      </p:sp>
      <p:pic>
        <p:nvPicPr>
          <p:cNvPr id="80899" name="Picture 4" descr="2E65D4B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4724400"/>
            <a:ext cx="1676400" cy="1953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1619250" y="2205038"/>
            <a:ext cx="5616575" cy="1754326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5400" dirty="0" smtClean="0">
                <a:latin typeface="Bookman Old Style" pitchFamily="18" charset="0"/>
              </a:rPr>
              <a:t>MERUMUS PETIKAN</a:t>
            </a:r>
            <a:endParaRPr lang="en-US" sz="5400" dirty="0">
              <a:latin typeface="Bookman Old Style" pitchFamily="18" charset="0"/>
            </a:endParaRPr>
          </a:p>
        </p:txBody>
      </p:sp>
      <p:sp>
        <p:nvSpPr>
          <p:cNvPr id="54275" name="AutoShape 3"/>
          <p:cNvSpPr>
            <a:spLocks noChangeArrowheads="1"/>
          </p:cNvSpPr>
          <p:nvPr/>
        </p:nvSpPr>
        <p:spPr bwMode="auto">
          <a:xfrm>
            <a:off x="1258888" y="1844675"/>
            <a:ext cx="6985000" cy="3455988"/>
          </a:xfrm>
          <a:prstGeom prst="flowChartOffpageConnector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54276" name="Picture 4" descr="j023641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549275"/>
            <a:ext cx="1368425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7" name="Picture 5" descr="j033676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7050" y="4581525"/>
            <a:ext cx="1654175" cy="170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8" name="Picture 6" descr="j0283273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213" y="4797425"/>
            <a:ext cx="15113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9" name="Picture 7" descr="j0283274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8125" y="260350"/>
            <a:ext cx="1439863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80" name="Picture 8" descr="j0285279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91000" y="5334000"/>
            <a:ext cx="109537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2819400" y="533400"/>
            <a:ext cx="3313112" cy="792163"/>
          </a:xfrm>
          <a:prstGeom prst="cloudCallout">
            <a:avLst>
              <a:gd name="adj1" fmla="val 8840"/>
              <a:gd name="adj2" fmla="val 48396"/>
            </a:avLst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1" hangingPunct="1"/>
            <a:endParaRPr lang="en-US" sz="1800">
              <a:latin typeface="Comic Sans MS" pitchFamily="66" charset="0"/>
              <a:cs typeface="Arial" charset="0"/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3276600" y="685800"/>
            <a:ext cx="259237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dirty="0" err="1" smtClean="0">
                <a:solidFill>
                  <a:schemeClr val="bg1">
                    <a:lumMod val="75000"/>
                  </a:schemeClr>
                </a:solidFill>
                <a:latin typeface="Verdana" pitchFamily="34" charset="0"/>
                <a:cs typeface="Arial" charset="0"/>
              </a:rPr>
              <a:t>Pengajaran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Verdana" pitchFamily="34" charset="0"/>
                <a:cs typeface="Arial" charset="0"/>
              </a:rPr>
              <a:t>  3</a:t>
            </a:r>
            <a:endParaRPr lang="en-US" dirty="0">
              <a:solidFill>
                <a:schemeClr val="bg1">
                  <a:lumMod val="75000"/>
                </a:schemeClr>
              </a:solidFill>
              <a:latin typeface="Verdana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3000"/>
                                        <p:tgtEl>
                                          <p:spTgt spid="54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30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3" dur="3000"/>
                                        <p:tgtEl>
                                          <p:spTgt spid="54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30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3000"/>
                                        <p:tgtEl>
                                          <p:spTgt spid="54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30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54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/>
      <p:bldP spid="54275" grpId="0" animBg="1"/>
      <p:bldP spid="9" grpId="0" animBg="1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914400" y="838200"/>
            <a:ext cx="7772400" cy="2362200"/>
          </a:xfrm>
          <a:solidFill>
            <a:schemeClr val="bg1"/>
          </a:solidFill>
          <a:ln w="3175" cap="flat">
            <a:solidFill>
              <a:schemeClr val="tx1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en-US" sz="4000" b="1" dirty="0" smtClean="0">
                <a:solidFill>
                  <a:srgbClr val="FF66FF"/>
                </a:solidFill>
                <a:latin typeface="Snap ITC" pitchFamily="82" charset="0"/>
              </a:rPr>
              <a:t>PERKONGSIAN ILMU 1</a:t>
            </a:r>
            <a:br>
              <a:rPr lang="en-US" sz="4000" b="1" dirty="0" smtClean="0">
                <a:solidFill>
                  <a:srgbClr val="FF66FF"/>
                </a:solidFill>
                <a:latin typeface="Snap ITC" pitchFamily="82" charset="0"/>
              </a:rPr>
            </a:br>
            <a:r>
              <a:rPr lang="en-US" sz="4000" b="1" dirty="0" smtClean="0">
                <a:solidFill>
                  <a:srgbClr val="FF66FF"/>
                </a:solidFill>
                <a:latin typeface="Snap ITC" pitchFamily="82" charset="0"/>
              </a:rPr>
              <a:t>FOKUS UPSR</a:t>
            </a:r>
          </a:p>
        </p:txBody>
      </p:sp>
      <p:sp>
        <p:nvSpPr>
          <p:cNvPr id="66563" name="Oval 3"/>
          <p:cNvSpPr>
            <a:spLocks noChangeArrowheads="1"/>
          </p:cNvSpPr>
          <p:nvPr/>
        </p:nvSpPr>
        <p:spPr bwMode="auto">
          <a:xfrm>
            <a:off x="1600200" y="3810000"/>
            <a:ext cx="6264275" cy="1801813"/>
          </a:xfrm>
          <a:prstGeom prst="ellipse">
            <a:avLst/>
          </a:prstGeom>
          <a:gradFill rotWithShape="1">
            <a:gsLst>
              <a:gs pos="0">
                <a:srgbClr val="FF99FF"/>
              </a:gs>
              <a:gs pos="100000">
                <a:srgbClr val="00FF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3600" dirty="0">
                <a:solidFill>
                  <a:srgbClr val="000000"/>
                </a:solidFill>
                <a:latin typeface="Square721 BT" pitchFamily="34" charset="0"/>
              </a:rPr>
              <a:t>MASA  </a:t>
            </a:r>
            <a:r>
              <a:rPr lang="en-US" sz="3600">
                <a:solidFill>
                  <a:srgbClr val="000000"/>
                </a:solidFill>
                <a:latin typeface="Square721 BT" pitchFamily="34" charset="0"/>
              </a:rPr>
              <a:t>:  </a:t>
            </a:r>
            <a:r>
              <a:rPr lang="en-US" sz="3600" smtClean="0">
                <a:solidFill>
                  <a:srgbClr val="000000"/>
                </a:solidFill>
                <a:latin typeface="Square721 BT" pitchFamily="34" charset="0"/>
              </a:rPr>
              <a:t>60 </a:t>
            </a:r>
            <a:r>
              <a:rPr lang="en-US" sz="3600" dirty="0" err="1" smtClean="0">
                <a:solidFill>
                  <a:srgbClr val="000000"/>
                </a:solidFill>
                <a:latin typeface="Square721 BT" pitchFamily="34" charset="0"/>
              </a:rPr>
              <a:t>minit</a:t>
            </a:r>
            <a:endParaRPr lang="en-US" sz="3600" dirty="0">
              <a:solidFill>
                <a:srgbClr val="000000"/>
              </a:solidFill>
              <a:latin typeface="Square721 B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656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65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6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6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2" grpId="0" build="p" animBg="1" autoUpdateAnimBg="0"/>
      <p:bldP spid="66563" grpId="0" animBg="1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381000"/>
            <a:ext cx="8610600" cy="4343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altLang="zh-CN" sz="2800" b="1" dirty="0" smtClean="0">
                <a:solidFill>
                  <a:srgbClr val="FF6600"/>
                </a:solidFill>
                <a:latin typeface="Arial Rounded MT Bold" pitchFamily="34" charset="0"/>
                <a:ea typeface="宋体" pitchFamily="2" charset="-122"/>
              </a:rPr>
              <a:t>MERUMUS  PETIKAN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zh-CN" sz="2800" b="1" dirty="0" err="1" smtClean="0">
                <a:solidFill>
                  <a:srgbClr val="000000"/>
                </a:solidFill>
                <a:latin typeface="Arial Rounded MT Bold" pitchFamily="34" charset="0"/>
                <a:ea typeface="宋体" pitchFamily="2" charset="-122"/>
              </a:rPr>
              <a:t>Bahagian</a:t>
            </a:r>
            <a:r>
              <a:rPr lang="en-US" altLang="zh-CN" sz="2800" b="1" dirty="0" smtClean="0">
                <a:solidFill>
                  <a:srgbClr val="000000"/>
                </a:solidFill>
                <a:latin typeface="Arial Rounded MT Bold" pitchFamily="34" charset="0"/>
                <a:ea typeface="宋体" pitchFamily="2" charset="-122"/>
              </a:rPr>
              <a:t>  C.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zh-CN" sz="2800" b="1" dirty="0" err="1" smtClean="0">
                <a:solidFill>
                  <a:srgbClr val="000000"/>
                </a:solidFill>
                <a:latin typeface="Arial Rounded MT Bold" pitchFamily="34" charset="0"/>
                <a:ea typeface="宋体" pitchFamily="2" charset="-122"/>
              </a:rPr>
              <a:t>Aktiviti</a:t>
            </a:r>
            <a:r>
              <a:rPr lang="en-US" altLang="zh-CN" sz="2800" b="1" dirty="0" smtClean="0">
                <a:solidFill>
                  <a:srgbClr val="000000"/>
                </a:solidFill>
                <a:latin typeface="Arial Rounded MT Bold" pitchFamily="34" charset="0"/>
                <a:ea typeface="宋体" pitchFamily="2" charset="-122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1.  </a:t>
            </a:r>
            <a:r>
              <a:rPr lang="en-US" altLang="zh-CN" sz="2800" b="1" dirty="0" err="1" smtClean="0">
                <a:latin typeface="Arial Rounded MT Bold" pitchFamily="34" charset="0"/>
                <a:ea typeface="宋体" pitchFamily="2" charset="-122"/>
              </a:rPr>
              <a:t>Membaca</a:t>
            </a: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 </a:t>
            </a:r>
            <a:r>
              <a:rPr lang="en-US" altLang="zh-CN" sz="2800" b="1" dirty="0" err="1" smtClean="0">
                <a:latin typeface="Arial Rounded MT Bold" pitchFamily="34" charset="0"/>
                <a:ea typeface="宋体" pitchFamily="2" charset="-122"/>
              </a:rPr>
              <a:t>dan</a:t>
            </a: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 </a:t>
            </a:r>
            <a:r>
              <a:rPr lang="en-US" altLang="zh-CN" sz="2800" b="1" dirty="0" err="1" smtClean="0">
                <a:latin typeface="Arial Rounded MT Bold" pitchFamily="34" charset="0"/>
                <a:ea typeface="宋体" pitchFamily="2" charset="-122"/>
              </a:rPr>
              <a:t>memaham</a:t>
            </a: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2.  </a:t>
            </a:r>
            <a:r>
              <a:rPr lang="en-US" altLang="zh-CN" sz="2800" b="1" dirty="0" err="1" smtClean="0">
                <a:latin typeface="Arial Rounded MT Bold" pitchFamily="34" charset="0"/>
                <a:ea typeface="宋体" pitchFamily="2" charset="-122"/>
              </a:rPr>
              <a:t>Cari</a:t>
            </a: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 </a:t>
            </a:r>
            <a:r>
              <a:rPr lang="en-US" altLang="zh-CN" sz="2800" b="1" dirty="0" err="1" smtClean="0">
                <a:latin typeface="Arial Rounded MT Bold" pitchFamily="34" charset="0"/>
                <a:ea typeface="宋体" pitchFamily="2" charset="-122"/>
              </a:rPr>
              <a:t>isi</a:t>
            </a: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  </a:t>
            </a:r>
            <a:r>
              <a:rPr lang="en-US" altLang="zh-CN" sz="2800" b="1" dirty="0" err="1" smtClean="0">
                <a:latin typeface="Arial Rounded MT Bold" pitchFamily="34" charset="0"/>
                <a:ea typeface="宋体" pitchFamily="2" charset="-122"/>
              </a:rPr>
              <a:t>penting</a:t>
            </a: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 / </a:t>
            </a:r>
            <a:r>
              <a:rPr lang="en-US" altLang="zh-CN" sz="2800" b="1" dirty="0" err="1" smtClean="0">
                <a:latin typeface="Arial Rounded MT Bold" pitchFamily="34" charset="0"/>
                <a:ea typeface="宋体" pitchFamily="2" charset="-122"/>
              </a:rPr>
              <a:t>Nilai</a:t>
            </a: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 / </a:t>
            </a:r>
            <a:r>
              <a:rPr lang="en-US" altLang="zh-CN" sz="2800" b="1" dirty="0" err="1" smtClean="0">
                <a:latin typeface="Arial Rounded MT Bold" pitchFamily="34" charset="0"/>
                <a:ea typeface="宋体" pitchFamily="2" charset="-122"/>
              </a:rPr>
              <a:t>Amalan</a:t>
            </a: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 </a:t>
            </a:r>
            <a:r>
              <a:rPr lang="en-US" altLang="zh-CN" sz="2800" b="1" dirty="0" err="1" smtClean="0">
                <a:latin typeface="Arial Rounded MT Bold" pitchFamily="34" charset="0"/>
                <a:ea typeface="宋体" pitchFamily="2" charset="-122"/>
              </a:rPr>
              <a:t>Baik</a:t>
            </a:r>
            <a:endParaRPr lang="en-US" altLang="zh-CN" sz="2800" b="1" dirty="0" smtClean="0">
              <a:latin typeface="Arial Rounded MT Bold" pitchFamily="34" charset="0"/>
              <a:ea typeface="宋体" pitchFamily="2" charset="-122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      / </a:t>
            </a:r>
            <a:r>
              <a:rPr lang="en-US" altLang="zh-CN" sz="2800" b="1" dirty="0" err="1" smtClean="0">
                <a:latin typeface="Arial Rounded MT Bold" pitchFamily="34" charset="0"/>
                <a:ea typeface="宋体" pitchFamily="2" charset="-122"/>
              </a:rPr>
              <a:t>Pengajaran</a:t>
            </a:r>
            <a:endParaRPr lang="en-US" altLang="zh-CN" sz="2800" b="1" dirty="0" smtClean="0">
              <a:latin typeface="Arial Rounded MT Bold" pitchFamily="34" charset="0"/>
              <a:ea typeface="宋体" pitchFamily="2" charset="-122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3.  </a:t>
            </a:r>
            <a:r>
              <a:rPr lang="en-US" altLang="zh-CN" sz="2800" b="1" dirty="0" err="1" smtClean="0">
                <a:latin typeface="Arial Rounded MT Bold" pitchFamily="34" charset="0"/>
                <a:ea typeface="宋体" pitchFamily="2" charset="-122"/>
              </a:rPr>
              <a:t>Perkataan</a:t>
            </a: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 </a:t>
            </a:r>
            <a:r>
              <a:rPr lang="en-US" altLang="zh-CN" sz="2800" b="1" dirty="0" err="1" smtClean="0">
                <a:latin typeface="Arial Rounded MT Bold" pitchFamily="34" charset="0"/>
                <a:ea typeface="宋体" pitchFamily="2" charset="-122"/>
              </a:rPr>
              <a:t>sama</a:t>
            </a: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 </a:t>
            </a:r>
            <a:r>
              <a:rPr lang="en-US" altLang="zh-CN" sz="2800" b="1" dirty="0" err="1" smtClean="0">
                <a:latin typeface="Arial Rounded MT Bold" pitchFamily="34" charset="0"/>
                <a:ea typeface="宋体" pitchFamily="2" charset="-122"/>
              </a:rPr>
              <a:t>makna</a:t>
            </a: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  /  </a:t>
            </a:r>
            <a:r>
              <a:rPr lang="en-US" altLang="zh-CN" sz="2800" b="1" dirty="0" err="1" smtClean="0">
                <a:latin typeface="Arial Rounded MT Bold" pitchFamily="34" charset="0"/>
                <a:ea typeface="宋体" pitchFamily="2" charset="-122"/>
              </a:rPr>
              <a:t>makna</a:t>
            </a: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 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      </a:t>
            </a:r>
            <a:r>
              <a:rPr lang="en-US" altLang="zh-CN" sz="2800" b="1" dirty="0" err="1" smtClean="0">
                <a:latin typeface="Arial Rounded MT Bold" pitchFamily="34" charset="0"/>
                <a:ea typeface="宋体" pitchFamily="2" charset="-122"/>
              </a:rPr>
              <a:t>berlawan</a:t>
            </a:r>
            <a:endParaRPr lang="en-US" altLang="zh-CN" sz="2800" b="1" dirty="0" smtClean="0">
              <a:latin typeface="Arial Rounded MT Bold" pitchFamily="34" charset="0"/>
              <a:ea typeface="宋体" pitchFamily="2" charset="-122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4.  </a:t>
            </a:r>
            <a:r>
              <a:rPr lang="en-US" altLang="zh-CN" sz="2800" b="1" dirty="0" err="1" smtClean="0">
                <a:latin typeface="Arial Rounded MT Bold" pitchFamily="34" charset="0"/>
                <a:ea typeface="宋体" pitchFamily="2" charset="-122"/>
              </a:rPr>
              <a:t>Mengisi</a:t>
            </a: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 </a:t>
            </a:r>
            <a:r>
              <a:rPr lang="en-US" altLang="zh-CN" sz="2800" b="1" dirty="0" err="1" smtClean="0">
                <a:latin typeface="Arial Rounded MT Bold" pitchFamily="34" charset="0"/>
                <a:ea typeface="宋体" pitchFamily="2" charset="-122"/>
              </a:rPr>
              <a:t>tempat</a:t>
            </a: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 </a:t>
            </a:r>
            <a:r>
              <a:rPr lang="en-US" altLang="zh-CN" sz="2800" b="1" dirty="0" err="1" smtClean="0">
                <a:latin typeface="Arial Rounded MT Bold" pitchFamily="34" charset="0"/>
                <a:ea typeface="宋体" pitchFamily="2" charset="-122"/>
              </a:rPr>
              <a:t>kosong</a:t>
            </a: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 </a:t>
            </a:r>
            <a:r>
              <a:rPr lang="en-US" altLang="zh-CN" sz="2800" b="1" dirty="0" err="1" smtClean="0">
                <a:latin typeface="Arial Rounded MT Bold" pitchFamily="34" charset="0"/>
                <a:ea typeface="宋体" pitchFamily="2" charset="-122"/>
              </a:rPr>
              <a:t>dalam</a:t>
            </a: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 </a:t>
            </a:r>
            <a:r>
              <a:rPr lang="en-US" altLang="zh-CN" sz="2800" b="1" dirty="0" err="1" smtClean="0">
                <a:latin typeface="Arial Rounded MT Bold" pitchFamily="34" charset="0"/>
                <a:ea typeface="宋体" pitchFamily="2" charset="-122"/>
              </a:rPr>
              <a:t>ayat</a:t>
            </a: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5.  </a:t>
            </a:r>
            <a:r>
              <a:rPr lang="en-US" altLang="zh-CN" sz="2800" b="1" dirty="0" err="1" smtClean="0">
                <a:latin typeface="Arial Rounded MT Bold" pitchFamily="34" charset="0"/>
                <a:ea typeface="宋体" pitchFamily="2" charset="-122"/>
              </a:rPr>
              <a:t>Membina</a:t>
            </a: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 </a:t>
            </a:r>
            <a:r>
              <a:rPr lang="en-US" altLang="zh-CN" sz="2800" b="1" dirty="0" err="1" smtClean="0">
                <a:latin typeface="Arial Rounded MT Bold" pitchFamily="34" charset="0"/>
                <a:ea typeface="宋体" pitchFamily="2" charset="-122"/>
              </a:rPr>
              <a:t>ayat</a:t>
            </a: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 </a:t>
            </a:r>
            <a:r>
              <a:rPr lang="en-US" altLang="zh-CN" sz="2800" b="1" dirty="0" err="1" smtClean="0">
                <a:latin typeface="Arial Rounded MT Bold" pitchFamily="34" charset="0"/>
                <a:ea typeface="宋体" pitchFamily="2" charset="-122"/>
              </a:rPr>
              <a:t>perkataan</a:t>
            </a: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6.  </a:t>
            </a:r>
            <a:r>
              <a:rPr lang="en-US" altLang="zh-CN" sz="2800" b="1" dirty="0" err="1" smtClean="0">
                <a:latin typeface="Arial Rounded MT Bold" pitchFamily="34" charset="0"/>
                <a:ea typeface="宋体" pitchFamily="2" charset="-122"/>
              </a:rPr>
              <a:t>Soal</a:t>
            </a: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 </a:t>
            </a:r>
            <a:r>
              <a:rPr lang="en-US" altLang="zh-CN" sz="2800" b="1" dirty="0" err="1" smtClean="0">
                <a:latin typeface="Arial Rounded MT Bold" pitchFamily="34" charset="0"/>
                <a:ea typeface="宋体" pitchFamily="2" charset="-122"/>
              </a:rPr>
              <a:t>jawab</a:t>
            </a: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 / </a:t>
            </a:r>
            <a:r>
              <a:rPr lang="en-US" altLang="zh-CN" sz="2800" b="1" dirty="0" err="1" smtClean="0">
                <a:latin typeface="Arial Rounded MT Bold" pitchFamily="34" charset="0"/>
                <a:ea typeface="宋体" pitchFamily="2" charset="-122"/>
              </a:rPr>
              <a:t>perbincangan</a:t>
            </a:r>
            <a:endParaRPr lang="en-US" altLang="zh-CN" sz="2800" b="1" dirty="0" smtClean="0">
              <a:latin typeface="Arial Rounded MT Bold" pitchFamily="34" charset="0"/>
              <a:ea typeface="宋体" pitchFamily="2" charset="-122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7.  </a:t>
            </a:r>
            <a:r>
              <a:rPr lang="en-US" altLang="zh-CN" sz="2800" b="1" dirty="0" err="1" smtClean="0">
                <a:latin typeface="Arial Rounded MT Bold" pitchFamily="34" charset="0"/>
                <a:ea typeface="宋体" pitchFamily="2" charset="-122"/>
              </a:rPr>
              <a:t>Rencana</a:t>
            </a: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  </a:t>
            </a:r>
            <a:r>
              <a:rPr lang="en-US" altLang="zh-CN" sz="2800" b="1" dirty="0" err="1" smtClean="0">
                <a:latin typeface="Arial Rounded MT Bold" pitchFamily="34" charset="0"/>
                <a:ea typeface="宋体" pitchFamily="2" charset="-122"/>
              </a:rPr>
              <a:t>dan</a:t>
            </a:r>
            <a:r>
              <a:rPr lang="en-US" altLang="zh-CN" sz="2800" b="1" dirty="0" smtClean="0">
                <a:latin typeface="Arial Rounded MT Bold" pitchFamily="34" charset="0"/>
                <a:ea typeface="宋体" pitchFamily="2" charset="-122"/>
              </a:rPr>
              <a:t> lain-lain.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altLang="zh-CN" sz="1000" b="1" dirty="0" smtClean="0">
              <a:latin typeface="Arial Rounded MT Bold" pitchFamily="34" charset="0"/>
              <a:ea typeface="宋体" pitchFamily="2" charset="-122"/>
            </a:endParaRPr>
          </a:p>
        </p:txBody>
      </p:sp>
      <p:pic>
        <p:nvPicPr>
          <p:cNvPr id="80899" name="Picture 4" descr="2E65D4B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4724400"/>
            <a:ext cx="1676400" cy="1953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381000"/>
            <a:ext cx="8610600" cy="62484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defRPr/>
            </a:pPr>
            <a:r>
              <a:rPr lang="en-US" altLang="zh-CN" sz="2800" b="1" dirty="0" smtClean="0">
                <a:solidFill>
                  <a:srgbClr val="FF6600"/>
                </a:solidFill>
                <a:latin typeface="Arial Rounded MT Bold" pitchFamily="34" charset="0"/>
                <a:ea typeface="宋体" pitchFamily="2" charset="-122"/>
              </a:rPr>
              <a:t>CONTOH  PETIKAN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000" b="1" dirty="0" err="1" smtClean="0">
                <a:solidFill>
                  <a:srgbClr val="FFFF00"/>
                </a:solidFill>
              </a:rPr>
              <a:t>Seperti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malam-malam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sebelumnya</a:t>
            </a:r>
            <a:r>
              <a:rPr lang="en-US" sz="2000" b="1" dirty="0" smtClean="0">
                <a:solidFill>
                  <a:srgbClr val="FFFF00"/>
                </a:solidFill>
              </a:rPr>
              <a:t>, </a:t>
            </a:r>
            <a:r>
              <a:rPr lang="en-US" sz="2000" b="1" dirty="0" err="1" smtClean="0">
                <a:solidFill>
                  <a:srgbClr val="FFFF00"/>
                </a:solidFill>
              </a:rPr>
              <a:t>anak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gadis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kecil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itu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asyik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menghadap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buku-buku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sekolahnya</a:t>
            </a:r>
            <a:r>
              <a:rPr lang="en-US" sz="2000" b="1" dirty="0" smtClean="0">
                <a:solidFill>
                  <a:srgbClr val="FFFF00"/>
                </a:solidFill>
              </a:rPr>
              <a:t>. “</a:t>
            </a:r>
            <a:r>
              <a:rPr lang="en-US" sz="2000" b="1" dirty="0" err="1" smtClean="0">
                <a:solidFill>
                  <a:srgbClr val="FFFF00"/>
                </a:solidFill>
              </a:rPr>
              <a:t>Ludahi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kepalanya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supaya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senang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masuk</a:t>
            </a:r>
            <a:r>
              <a:rPr lang="en-US" sz="2000" b="1" dirty="0" smtClean="0">
                <a:solidFill>
                  <a:srgbClr val="FFFF00"/>
                </a:solidFill>
              </a:rPr>
              <a:t>”, </a:t>
            </a:r>
            <a:r>
              <a:rPr lang="en-US" sz="2000" b="1" dirty="0" err="1" smtClean="0">
                <a:solidFill>
                  <a:srgbClr val="FFFF00"/>
                </a:solidFill>
              </a:rPr>
              <a:t>suara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ibu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dari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bilik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sebelah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tepat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masuk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di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telinga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anak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gadis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itu</a:t>
            </a:r>
            <a:r>
              <a:rPr lang="en-US" sz="2000" b="1" dirty="0" smtClean="0">
                <a:solidFill>
                  <a:srgbClr val="FFFF00"/>
                </a:solidFill>
              </a:rPr>
              <a:t>.  </a:t>
            </a:r>
            <a:r>
              <a:rPr lang="en-US" sz="2000" b="1" dirty="0" err="1" smtClean="0">
                <a:solidFill>
                  <a:srgbClr val="FFFF00"/>
                </a:solidFill>
              </a:rPr>
              <a:t>Esoknya</a:t>
            </a:r>
            <a:r>
              <a:rPr lang="en-US" sz="2000" b="1" dirty="0" smtClean="0">
                <a:solidFill>
                  <a:srgbClr val="FFFF00"/>
                </a:solidFill>
              </a:rPr>
              <a:t>  </a:t>
            </a:r>
            <a:r>
              <a:rPr lang="en-US" sz="2000" b="1" dirty="0" err="1" smtClean="0">
                <a:solidFill>
                  <a:srgbClr val="FFFF00"/>
                </a:solidFill>
              </a:rPr>
              <a:t>anak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gadis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itu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begitu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tekun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mengulang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kaji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pelajarannya</a:t>
            </a:r>
            <a:r>
              <a:rPr lang="en-US" sz="2000" b="1" dirty="0" smtClean="0">
                <a:solidFill>
                  <a:srgbClr val="FFFF00"/>
                </a:solidFill>
              </a:rPr>
              <a:t>. </a:t>
            </a:r>
            <a:r>
              <a:rPr lang="en-US" sz="2000" b="1" dirty="0" err="1" smtClean="0">
                <a:solidFill>
                  <a:srgbClr val="FFFF00"/>
                </a:solidFill>
              </a:rPr>
              <a:t>Ia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berazam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memahami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dan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menghafal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pelajaran</a:t>
            </a:r>
            <a:r>
              <a:rPr lang="en-US" sz="2000" b="1" dirty="0" smtClean="0">
                <a:solidFill>
                  <a:srgbClr val="FFFF00"/>
                </a:solidFill>
              </a:rPr>
              <a:t> yang </a:t>
            </a:r>
            <a:r>
              <a:rPr lang="en-US" sz="2000" b="1" dirty="0" err="1" smtClean="0">
                <a:solidFill>
                  <a:srgbClr val="FFFF00"/>
                </a:solidFill>
              </a:rPr>
              <a:t>diajar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oleh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cikgunya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pagi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tadi</a:t>
            </a:r>
            <a:r>
              <a:rPr lang="en-US" sz="2000" b="1" dirty="0" smtClean="0">
                <a:solidFill>
                  <a:srgbClr val="FFFF00"/>
                </a:solidFill>
              </a:rPr>
              <a:t>.  </a:t>
            </a:r>
            <a:r>
              <a:rPr lang="en-US" sz="2000" b="1" dirty="0" err="1" smtClean="0">
                <a:solidFill>
                  <a:srgbClr val="FFFF00"/>
                </a:solidFill>
              </a:rPr>
              <a:t>Ibu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dan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bapanya</a:t>
            </a:r>
            <a:r>
              <a:rPr lang="en-US" sz="2000" b="1" dirty="0" smtClean="0">
                <a:solidFill>
                  <a:srgbClr val="FFFF00"/>
                </a:solidFill>
              </a:rPr>
              <a:t>  </a:t>
            </a:r>
            <a:r>
              <a:rPr lang="en-US" sz="2000" b="1" dirty="0" err="1" smtClean="0">
                <a:solidFill>
                  <a:srgbClr val="FFFF00"/>
                </a:solidFill>
              </a:rPr>
              <a:t>begitu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bangga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melihat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anak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mereka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begitu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tekun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belajar</a:t>
            </a:r>
            <a:r>
              <a:rPr lang="en-US" sz="2000" b="1" dirty="0" smtClean="0">
                <a:solidFill>
                  <a:srgbClr val="FFFF00"/>
                </a:solidFill>
              </a:rPr>
              <a:t>.  </a:t>
            </a:r>
            <a:r>
              <a:rPr lang="en-US" sz="2000" b="1" dirty="0" err="1" smtClean="0">
                <a:solidFill>
                  <a:srgbClr val="FFFF00"/>
                </a:solidFill>
              </a:rPr>
              <a:t>Sesesakali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ia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melihat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buku</a:t>
            </a:r>
            <a:r>
              <a:rPr lang="en-US" sz="2000" b="1" dirty="0" smtClean="0">
                <a:solidFill>
                  <a:srgbClr val="FFFF00"/>
                </a:solidFill>
              </a:rPr>
              <a:t>, </a:t>
            </a:r>
            <a:r>
              <a:rPr lang="en-US" sz="2000" b="1" dirty="0" err="1" smtClean="0">
                <a:solidFill>
                  <a:srgbClr val="FFFF00"/>
                </a:solidFill>
              </a:rPr>
              <a:t>sebentar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kemudian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menutup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mata</a:t>
            </a:r>
            <a:r>
              <a:rPr lang="en-US" sz="2000" b="1" dirty="0" smtClean="0">
                <a:solidFill>
                  <a:srgbClr val="FFFF00"/>
                </a:solidFill>
              </a:rPr>
              <a:t>, </a:t>
            </a:r>
            <a:r>
              <a:rPr lang="en-US" sz="2000" b="1" dirty="0" err="1" smtClean="0">
                <a:solidFill>
                  <a:srgbClr val="FFFF00"/>
                </a:solidFill>
              </a:rPr>
              <a:t>kemudian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ia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membuka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mata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sambil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menggeling-gelingkan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kepalanya</a:t>
            </a:r>
            <a:r>
              <a:rPr lang="en-US" sz="2000" b="1" dirty="0" smtClean="0">
                <a:solidFill>
                  <a:srgbClr val="FFFF00"/>
                </a:solidFill>
              </a:rPr>
              <a:t>.  </a:t>
            </a:r>
            <a:r>
              <a:rPr lang="en-US" sz="2000" b="1" dirty="0" err="1" smtClean="0">
                <a:solidFill>
                  <a:srgbClr val="FFFF00"/>
                </a:solidFill>
              </a:rPr>
              <a:t>Ia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meludah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kedua</a:t>
            </a:r>
            <a:r>
              <a:rPr lang="en-US" sz="2000" b="1" dirty="0" smtClean="0">
                <a:solidFill>
                  <a:srgbClr val="FFFF00"/>
                </a:solidFill>
              </a:rPr>
              <a:t>  </a:t>
            </a:r>
            <a:r>
              <a:rPr lang="en-US" sz="2000" b="1" dirty="0" err="1" smtClean="0">
                <a:solidFill>
                  <a:srgbClr val="FFFF00"/>
                </a:solidFill>
              </a:rPr>
              <a:t>telapak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tangannya</a:t>
            </a:r>
            <a:r>
              <a:rPr lang="en-US" sz="2000" b="1" dirty="0" smtClean="0">
                <a:solidFill>
                  <a:srgbClr val="FFFF00"/>
                </a:solidFill>
              </a:rPr>
              <a:t>  </a:t>
            </a:r>
            <a:r>
              <a:rPr lang="en-US" sz="2000" b="1" dirty="0" err="1" smtClean="0">
                <a:solidFill>
                  <a:srgbClr val="FFFF00"/>
                </a:solidFill>
              </a:rPr>
              <a:t>dan</a:t>
            </a:r>
            <a:r>
              <a:rPr lang="en-US" sz="2000" b="1" dirty="0" smtClean="0">
                <a:solidFill>
                  <a:srgbClr val="FFFF00"/>
                </a:solidFill>
              </a:rPr>
              <a:t>  </a:t>
            </a:r>
            <a:r>
              <a:rPr lang="en-US" sz="2000" b="1" dirty="0" err="1" smtClean="0">
                <a:solidFill>
                  <a:srgbClr val="FFFF00"/>
                </a:solidFill>
              </a:rPr>
              <a:t>menggosok</a:t>
            </a:r>
            <a:r>
              <a:rPr lang="en-US" sz="2000" b="1" dirty="0" smtClean="0">
                <a:solidFill>
                  <a:srgbClr val="FFFF00"/>
                </a:solidFill>
              </a:rPr>
              <a:t> rata </a:t>
            </a:r>
            <a:r>
              <a:rPr lang="en-US" sz="2000" b="1" dirty="0" err="1" smtClean="0">
                <a:solidFill>
                  <a:srgbClr val="FFFF00"/>
                </a:solidFill>
              </a:rPr>
              <a:t>di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kepalanya</a:t>
            </a:r>
            <a:r>
              <a:rPr lang="en-US" sz="2000" b="1" dirty="0" smtClean="0">
                <a:solidFill>
                  <a:srgbClr val="FFFF00"/>
                </a:solidFill>
              </a:rPr>
              <a:t>.  </a:t>
            </a:r>
            <a:r>
              <a:rPr lang="en-US" sz="2000" b="1" dirty="0" err="1" smtClean="0">
                <a:solidFill>
                  <a:srgbClr val="FFFF00"/>
                </a:solidFill>
              </a:rPr>
              <a:t>Begitulah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perbuatannya</a:t>
            </a:r>
            <a:r>
              <a:rPr lang="en-US" sz="2000" b="1" dirty="0" smtClean="0">
                <a:solidFill>
                  <a:srgbClr val="FFFF00"/>
                </a:solidFill>
              </a:rPr>
              <a:t>  </a:t>
            </a:r>
            <a:r>
              <a:rPr lang="en-US" sz="2000" b="1" dirty="0" err="1" smtClean="0">
                <a:solidFill>
                  <a:srgbClr val="FFFF00"/>
                </a:solidFill>
              </a:rPr>
              <a:t>itu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diulang-ulang</a:t>
            </a:r>
            <a:r>
              <a:rPr lang="en-US" sz="2000" b="1" dirty="0" smtClean="0">
                <a:solidFill>
                  <a:srgbClr val="FFFF00"/>
                </a:solidFill>
              </a:rPr>
              <a:t>. Si ayah </a:t>
            </a:r>
            <a:r>
              <a:rPr lang="en-US" sz="2000" b="1" dirty="0" err="1" smtClean="0">
                <a:solidFill>
                  <a:srgbClr val="FFFF00"/>
                </a:solidFill>
              </a:rPr>
              <a:t>dan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si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ibu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kehairanan</a:t>
            </a:r>
            <a:r>
              <a:rPr lang="en-US" sz="2000" b="1" dirty="0" smtClean="0">
                <a:solidFill>
                  <a:srgbClr val="FFFF00"/>
                </a:solidFill>
              </a:rPr>
              <a:t>, </a:t>
            </a:r>
            <a:r>
              <a:rPr lang="en-US" sz="2000" b="1" dirty="0" err="1" smtClean="0">
                <a:solidFill>
                  <a:srgbClr val="FFFF00"/>
                </a:solidFill>
              </a:rPr>
              <a:t>apa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gerangan</a:t>
            </a:r>
            <a:r>
              <a:rPr lang="en-US" sz="2000" b="1" dirty="0" smtClean="0">
                <a:solidFill>
                  <a:srgbClr val="FFFF00"/>
                </a:solidFill>
              </a:rPr>
              <a:t>  yang </a:t>
            </a:r>
            <a:r>
              <a:rPr lang="en-US" sz="2000" b="1" dirty="0" err="1" smtClean="0">
                <a:solidFill>
                  <a:srgbClr val="FFFF00"/>
                </a:solidFill>
              </a:rPr>
              <a:t>dibuat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oleh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anak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kebangaan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mereka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itu</a:t>
            </a:r>
            <a:r>
              <a:rPr lang="en-US" sz="2000" b="1" dirty="0" smtClean="0">
                <a:solidFill>
                  <a:srgbClr val="FFFF00"/>
                </a:solidFill>
              </a:rPr>
              <a:t>.  Si ayah </a:t>
            </a:r>
            <a:r>
              <a:rPr lang="en-US" sz="2000" b="1" dirty="0" err="1" smtClean="0">
                <a:solidFill>
                  <a:srgbClr val="FFFF00"/>
                </a:solidFill>
              </a:rPr>
              <a:t>bertanya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lembut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kepada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anaknya</a:t>
            </a:r>
            <a:r>
              <a:rPr lang="en-US" sz="2000" b="1" dirty="0" smtClean="0">
                <a:solidFill>
                  <a:srgbClr val="FFFF00"/>
                </a:solidFill>
              </a:rPr>
              <a:t>, </a:t>
            </a:r>
            <a:r>
              <a:rPr lang="en-US" sz="2000" b="1" dirty="0" err="1" smtClean="0">
                <a:solidFill>
                  <a:srgbClr val="FFFF00"/>
                </a:solidFill>
              </a:rPr>
              <a:t>apa</a:t>
            </a:r>
            <a:r>
              <a:rPr lang="en-US" sz="2000" b="1" dirty="0" smtClean="0">
                <a:solidFill>
                  <a:srgbClr val="FFFF00"/>
                </a:solidFill>
              </a:rPr>
              <a:t> yang </a:t>
            </a:r>
            <a:r>
              <a:rPr lang="en-US" sz="2000" b="1" dirty="0" err="1" smtClean="0">
                <a:solidFill>
                  <a:srgbClr val="FFFF00"/>
                </a:solidFill>
              </a:rPr>
              <a:t>dilakukannya</a:t>
            </a:r>
            <a:r>
              <a:rPr lang="en-US" sz="2000" b="1" dirty="0" smtClean="0">
                <a:solidFill>
                  <a:srgbClr val="FFFF00"/>
                </a:solidFill>
              </a:rPr>
              <a:t>. </a:t>
            </a:r>
            <a:r>
              <a:rPr lang="en-US" sz="2000" b="1" dirty="0" err="1" smtClean="0">
                <a:solidFill>
                  <a:srgbClr val="FFFF00"/>
                </a:solidFill>
              </a:rPr>
              <a:t>Anak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gadis</a:t>
            </a:r>
            <a:r>
              <a:rPr lang="en-US" sz="2000" b="1" dirty="0" smtClean="0">
                <a:solidFill>
                  <a:srgbClr val="FFFF00"/>
                </a:solidFill>
              </a:rPr>
              <a:t>  </a:t>
            </a:r>
            <a:r>
              <a:rPr lang="en-US" sz="2000" b="1" dirty="0" err="1" smtClean="0">
                <a:solidFill>
                  <a:srgbClr val="FFFF00"/>
                </a:solidFill>
              </a:rPr>
              <a:t>kecil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itu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menjawab</a:t>
            </a:r>
            <a:r>
              <a:rPr lang="en-US" sz="2000" b="1" dirty="0" smtClean="0">
                <a:solidFill>
                  <a:srgbClr val="FFFF00"/>
                </a:solidFill>
              </a:rPr>
              <a:t>, </a:t>
            </a:r>
            <a:r>
              <a:rPr lang="en-US" sz="2000" b="1" dirty="0" err="1" smtClean="0">
                <a:solidFill>
                  <a:srgbClr val="FFFF00"/>
                </a:solidFill>
              </a:rPr>
              <a:t>semalam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saya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dengar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ibu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berbisik</a:t>
            </a:r>
            <a:r>
              <a:rPr lang="en-US" sz="2000" b="1" dirty="0" smtClean="0">
                <a:solidFill>
                  <a:srgbClr val="FFFF00"/>
                </a:solidFill>
              </a:rPr>
              <a:t>. “</a:t>
            </a:r>
            <a:r>
              <a:rPr lang="en-US" sz="2000" b="1" dirty="0" err="1" smtClean="0">
                <a:solidFill>
                  <a:srgbClr val="FFFF00"/>
                </a:solidFill>
              </a:rPr>
              <a:t>Ludahi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kepala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supaya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senang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masuk</a:t>
            </a:r>
            <a:r>
              <a:rPr lang="en-US" sz="2000" b="1" dirty="0" smtClean="0">
                <a:solidFill>
                  <a:srgbClr val="FFFF00"/>
                </a:solidFill>
              </a:rPr>
              <a:t>”, </a:t>
            </a:r>
            <a:r>
              <a:rPr lang="en-US" sz="2000" b="1" dirty="0" err="1" smtClean="0">
                <a:solidFill>
                  <a:srgbClr val="FFFF00"/>
                </a:solidFill>
              </a:rPr>
              <a:t>kata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ibu</a:t>
            </a:r>
            <a:r>
              <a:rPr lang="en-US" sz="2000" b="1" dirty="0" smtClean="0">
                <a:solidFill>
                  <a:srgbClr val="FFFF00"/>
                </a:solidFill>
              </a:rPr>
              <a:t>. </a:t>
            </a:r>
            <a:r>
              <a:rPr lang="en-US" sz="2000" b="1" dirty="0" err="1" smtClean="0">
                <a:solidFill>
                  <a:srgbClr val="FFFF00"/>
                </a:solidFill>
              </a:rPr>
              <a:t>Betulkan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bu</a:t>
            </a:r>
            <a:r>
              <a:rPr lang="en-US" sz="2000" b="1" dirty="0" smtClean="0">
                <a:solidFill>
                  <a:srgbClr val="FFFF00"/>
                </a:solidFill>
              </a:rPr>
              <a:t>? </a:t>
            </a:r>
            <a:r>
              <a:rPr lang="en-US" sz="2000" b="1" dirty="0" err="1" smtClean="0">
                <a:solidFill>
                  <a:srgbClr val="FFFF00"/>
                </a:solidFill>
              </a:rPr>
              <a:t>Ya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kan</a:t>
            </a:r>
            <a:r>
              <a:rPr lang="en-US" sz="2000" b="1" dirty="0" smtClean="0">
                <a:solidFill>
                  <a:srgbClr val="FFFF00"/>
                </a:solidFill>
              </a:rPr>
              <a:t>? </a:t>
            </a:r>
            <a:r>
              <a:rPr lang="en-US" sz="2000" b="1" dirty="0" err="1" smtClean="0">
                <a:solidFill>
                  <a:srgbClr val="FFFF00"/>
                </a:solidFill>
              </a:rPr>
              <a:t>Ibunya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memandang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mata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anak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gadisnya</a:t>
            </a:r>
            <a:r>
              <a:rPr lang="en-US" sz="2000" b="1" dirty="0" smtClean="0">
                <a:solidFill>
                  <a:srgbClr val="FFFF00"/>
                </a:solidFill>
              </a:rPr>
              <a:t>. </a:t>
            </a:r>
            <a:r>
              <a:rPr lang="en-US" sz="2000" b="1" dirty="0" err="1" smtClean="0">
                <a:solidFill>
                  <a:srgbClr val="FFFF00"/>
                </a:solidFill>
              </a:rPr>
              <a:t>Hatinya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berbisik</a:t>
            </a:r>
            <a:r>
              <a:rPr lang="en-US" sz="2000" b="1" dirty="0" smtClean="0">
                <a:solidFill>
                  <a:srgbClr val="FFFF00"/>
                </a:solidFill>
              </a:rPr>
              <a:t>, “</a:t>
            </a:r>
            <a:r>
              <a:rPr lang="en-US" sz="2000" b="1" dirty="0" err="1" smtClean="0">
                <a:solidFill>
                  <a:srgbClr val="FFFF00"/>
                </a:solidFill>
              </a:rPr>
              <a:t>apakah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anak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ini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faham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apa</a:t>
            </a:r>
            <a:r>
              <a:rPr lang="en-US" sz="2000" b="1" dirty="0" smtClean="0">
                <a:solidFill>
                  <a:srgbClr val="FFFF00"/>
                </a:solidFill>
              </a:rPr>
              <a:t> yang </a:t>
            </a:r>
            <a:r>
              <a:rPr lang="en-US" sz="2000" b="1" dirty="0" err="1" smtClean="0">
                <a:solidFill>
                  <a:srgbClr val="FFFF00"/>
                </a:solidFill>
              </a:rPr>
              <a:t>berlaku</a:t>
            </a:r>
            <a:r>
              <a:rPr lang="en-US" sz="2000" b="1" dirty="0" smtClean="0">
                <a:solidFill>
                  <a:srgbClr val="FFFF00"/>
                </a:solidFill>
              </a:rPr>
              <a:t> </a:t>
            </a:r>
            <a:r>
              <a:rPr lang="en-US" sz="2000" b="1" dirty="0" err="1" smtClean="0">
                <a:solidFill>
                  <a:srgbClr val="FFFF00"/>
                </a:solidFill>
              </a:rPr>
              <a:t>semalam</a:t>
            </a:r>
            <a:r>
              <a:rPr lang="en-US" sz="2000" b="1" dirty="0" smtClean="0">
                <a:solidFill>
                  <a:srgbClr val="FFFF00"/>
                </a:solidFill>
              </a:rPr>
              <a:t>?”.</a:t>
            </a:r>
            <a:endParaRPr lang="en-US" sz="2000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altLang="zh-CN" sz="2000" b="1" dirty="0" smtClean="0">
              <a:solidFill>
                <a:srgbClr val="FFFF00"/>
              </a:solidFill>
              <a:latin typeface="Arial Rounded MT Bold" pitchFamily="34" charset="0"/>
              <a:ea typeface="宋体" pitchFamily="2" charset="-122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US" altLang="zh-CN" sz="2000" b="1" dirty="0" smtClean="0">
              <a:solidFill>
                <a:srgbClr val="FFFF00"/>
              </a:solidFill>
              <a:latin typeface="Arial Rounded MT Bold" pitchFamily="34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1619250" y="2205038"/>
            <a:ext cx="5616575" cy="1754326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5400" dirty="0" smtClean="0">
                <a:latin typeface="Bookman Old Style" pitchFamily="18" charset="0"/>
              </a:rPr>
              <a:t>MENULIS KARANGAN</a:t>
            </a:r>
            <a:endParaRPr lang="en-US" sz="5400" dirty="0">
              <a:latin typeface="Bookman Old Style" pitchFamily="18" charset="0"/>
            </a:endParaRPr>
          </a:p>
        </p:txBody>
      </p:sp>
      <p:sp>
        <p:nvSpPr>
          <p:cNvPr id="54275" name="AutoShape 3"/>
          <p:cNvSpPr>
            <a:spLocks noChangeArrowheads="1"/>
          </p:cNvSpPr>
          <p:nvPr/>
        </p:nvSpPr>
        <p:spPr bwMode="auto">
          <a:xfrm>
            <a:off x="1258888" y="1844675"/>
            <a:ext cx="6985000" cy="3455988"/>
          </a:xfrm>
          <a:prstGeom prst="flowChartOffpageConnector">
            <a:avLst/>
          </a:prstGeom>
          <a:noFill/>
          <a:ln w="381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54276" name="Picture 4" descr="j023641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549275"/>
            <a:ext cx="1368425" cy="120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7" name="Picture 5" descr="j033676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7050" y="4581525"/>
            <a:ext cx="1654175" cy="170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8" name="Picture 6" descr="j0283273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213" y="4797425"/>
            <a:ext cx="15113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79" name="Picture 7" descr="j0283274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8125" y="260350"/>
            <a:ext cx="1439863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80" name="Picture 8" descr="j0285279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191000" y="5334000"/>
            <a:ext cx="109537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AutoShape 7"/>
          <p:cNvSpPr>
            <a:spLocks noChangeArrowheads="1"/>
          </p:cNvSpPr>
          <p:nvPr/>
        </p:nvSpPr>
        <p:spPr bwMode="auto">
          <a:xfrm>
            <a:off x="2819400" y="533400"/>
            <a:ext cx="3313112" cy="792163"/>
          </a:xfrm>
          <a:prstGeom prst="cloudCallout">
            <a:avLst>
              <a:gd name="adj1" fmla="val 8840"/>
              <a:gd name="adj2" fmla="val 48396"/>
            </a:avLst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1" hangingPunct="1"/>
            <a:endParaRPr lang="en-US" sz="1800">
              <a:latin typeface="Comic Sans MS" pitchFamily="66" charset="0"/>
              <a:cs typeface="Arial" charset="0"/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3276600" y="685800"/>
            <a:ext cx="259237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dirty="0" err="1" smtClean="0">
                <a:solidFill>
                  <a:schemeClr val="bg1">
                    <a:lumMod val="75000"/>
                  </a:schemeClr>
                </a:solidFill>
                <a:latin typeface="Verdana" pitchFamily="34" charset="0"/>
                <a:cs typeface="Arial" charset="0"/>
              </a:rPr>
              <a:t>Pengajaran</a:t>
            </a:r>
            <a:r>
              <a:rPr lang="en-US" dirty="0" smtClean="0">
                <a:solidFill>
                  <a:schemeClr val="bg1">
                    <a:lumMod val="75000"/>
                  </a:schemeClr>
                </a:solidFill>
                <a:latin typeface="Verdana" pitchFamily="34" charset="0"/>
                <a:cs typeface="Arial" charset="0"/>
              </a:rPr>
              <a:t>  4</a:t>
            </a:r>
            <a:endParaRPr lang="en-US" dirty="0">
              <a:solidFill>
                <a:schemeClr val="bg1">
                  <a:lumMod val="75000"/>
                </a:schemeClr>
              </a:solidFill>
              <a:latin typeface="Verdana" pitchFamily="34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3000"/>
                                        <p:tgtEl>
                                          <p:spTgt spid="54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30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3" dur="3000"/>
                                        <p:tgtEl>
                                          <p:spTgt spid="54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3000"/>
                                        <p:tgtEl>
                                          <p:spTgt spid="54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3000"/>
                                        <p:tgtEl>
                                          <p:spTgt spid="54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30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542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0"/>
                                        <p:tgtEl>
                                          <p:spTgt spid="54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3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/>
      <p:bldP spid="54275" grpId="0" animBg="1"/>
      <p:bldP spid="9" grpId="0" animBg="1"/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685800" y="1295400"/>
            <a:ext cx="7772400" cy="5410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>
              <a:lnSpc>
                <a:spcPct val="90000"/>
              </a:lnSpc>
              <a:defRPr/>
            </a:pPr>
            <a:r>
              <a:rPr lang="en-US" dirty="0">
                <a:solidFill>
                  <a:srgbClr val="FF0000"/>
                </a:solidFill>
              </a:rPr>
              <a:t>5. </a:t>
            </a:r>
            <a:r>
              <a:rPr lang="en-US" altLang="zh-CN" dirty="0" smtClean="0">
                <a:solidFill>
                  <a:srgbClr val="FF0000"/>
                </a:solidFill>
                <a:latin typeface="Arial Rounded MT Bold" pitchFamily="34" charset="0"/>
                <a:ea typeface="宋体" pitchFamily="2" charset="-122"/>
              </a:rPr>
              <a:t>PENGAJARAN  4 </a:t>
            </a:r>
          </a:p>
          <a:p>
            <a:pPr algn="ctr" eaLnBrk="1" hangingPunct="1">
              <a:lnSpc>
                <a:spcPct val="90000"/>
              </a:lnSpc>
              <a:defRPr/>
            </a:pPr>
            <a:r>
              <a:rPr lang="en-US" altLang="zh-CN" dirty="0" smtClean="0">
                <a:solidFill>
                  <a:srgbClr val="FF0000"/>
                </a:solidFill>
                <a:latin typeface="Arial Rounded MT Bold" pitchFamily="34" charset="0"/>
                <a:ea typeface="宋体" pitchFamily="2" charset="-122"/>
              </a:rPr>
              <a:t>FOKUS  MENULIS KARANGAN PANJANG</a:t>
            </a:r>
          </a:p>
          <a:p>
            <a:pPr marL="514350" indent="-514350" algn="ctr" eaLnBrk="1" hangingPunct="1">
              <a:lnSpc>
                <a:spcPct val="90000"/>
              </a:lnSpc>
              <a:defRPr/>
            </a:pPr>
            <a:r>
              <a:rPr lang="en-US" altLang="zh-CN" dirty="0" smtClean="0">
                <a:solidFill>
                  <a:srgbClr val="FF0000"/>
                </a:solidFill>
                <a:latin typeface="Arial Rounded MT Bold" pitchFamily="34" charset="0"/>
                <a:ea typeface="宋体" pitchFamily="2" charset="-122"/>
              </a:rPr>
              <a:t>JENIS-JENIS KARANGAN:</a:t>
            </a:r>
          </a:p>
          <a:p>
            <a:pPr marL="514350" indent="-514350" algn="ctr" eaLnBrk="1" hangingPunct="1">
              <a:lnSpc>
                <a:spcPct val="90000"/>
              </a:lnSpc>
              <a:buAutoNum type="arabicPeriod"/>
              <a:defRPr/>
            </a:pPr>
            <a:r>
              <a:rPr lang="en-US" altLang="zh-CN" dirty="0" smtClean="0">
                <a:solidFill>
                  <a:srgbClr val="FFFF00"/>
                </a:solidFill>
                <a:latin typeface="Arial Rounded MT Bold" pitchFamily="34" charset="0"/>
                <a:ea typeface="宋体" pitchFamily="2" charset="-122"/>
              </a:rPr>
              <a:t>Dialog</a:t>
            </a:r>
          </a:p>
          <a:p>
            <a:pPr marL="514350" indent="-514350" algn="ctr" eaLnBrk="1" hangingPunct="1">
              <a:lnSpc>
                <a:spcPct val="90000"/>
              </a:lnSpc>
              <a:buAutoNum type="arabicPeriod"/>
              <a:defRPr/>
            </a:pPr>
            <a:r>
              <a:rPr lang="en-US" altLang="zh-CN" dirty="0" err="1" smtClean="0">
                <a:solidFill>
                  <a:srgbClr val="FFFF00"/>
                </a:solidFill>
                <a:latin typeface="Arial Rounded MT Bold" pitchFamily="34" charset="0"/>
                <a:ea typeface="宋体" pitchFamily="2" charset="-122"/>
              </a:rPr>
              <a:t>Catatan</a:t>
            </a:r>
            <a:endParaRPr lang="en-US" altLang="zh-CN" dirty="0" smtClean="0">
              <a:solidFill>
                <a:srgbClr val="FFFF00"/>
              </a:solidFill>
              <a:latin typeface="Arial Rounded MT Bold" pitchFamily="34" charset="0"/>
              <a:ea typeface="宋体" pitchFamily="2" charset="-122"/>
            </a:endParaRPr>
          </a:p>
          <a:p>
            <a:pPr marL="514350" indent="-514350" algn="ctr" eaLnBrk="1" hangingPunct="1">
              <a:lnSpc>
                <a:spcPct val="90000"/>
              </a:lnSpc>
              <a:buAutoNum type="arabicPeriod"/>
              <a:defRPr/>
            </a:pPr>
            <a:r>
              <a:rPr lang="en-US" altLang="zh-CN" dirty="0" err="1" smtClean="0">
                <a:solidFill>
                  <a:srgbClr val="FFFF00"/>
                </a:solidFill>
                <a:latin typeface="Arial Rounded MT Bold" pitchFamily="34" charset="0"/>
                <a:ea typeface="宋体" pitchFamily="2" charset="-122"/>
              </a:rPr>
              <a:t>Fakta</a:t>
            </a:r>
            <a:endParaRPr lang="en-US" altLang="zh-CN" dirty="0" smtClean="0">
              <a:solidFill>
                <a:srgbClr val="FFFF00"/>
              </a:solidFill>
              <a:latin typeface="Arial Rounded MT Bold" pitchFamily="34" charset="0"/>
              <a:ea typeface="宋体" pitchFamily="2" charset="-122"/>
            </a:endParaRPr>
          </a:p>
          <a:p>
            <a:pPr marL="514350" indent="-514350" algn="ctr" eaLnBrk="1" hangingPunct="1">
              <a:lnSpc>
                <a:spcPct val="90000"/>
              </a:lnSpc>
              <a:buAutoNum type="arabicPeriod"/>
              <a:defRPr/>
            </a:pPr>
            <a:r>
              <a:rPr lang="en-US" altLang="zh-CN" dirty="0" err="1" smtClean="0">
                <a:solidFill>
                  <a:srgbClr val="FFFF00"/>
                </a:solidFill>
                <a:latin typeface="Arial Rounded MT Bold" pitchFamily="34" charset="0"/>
                <a:ea typeface="宋体" pitchFamily="2" charset="-122"/>
              </a:rPr>
              <a:t>Gambaran</a:t>
            </a:r>
            <a:r>
              <a:rPr lang="en-US" altLang="zh-CN" dirty="0" smtClean="0">
                <a:solidFill>
                  <a:srgbClr val="FFFF00"/>
                </a:solidFill>
                <a:latin typeface="Arial Rounded MT Bold" pitchFamily="34" charset="0"/>
                <a:ea typeface="宋体" pitchFamily="2" charset="-122"/>
              </a:rPr>
              <a:t>/</a:t>
            </a:r>
            <a:r>
              <a:rPr lang="en-US" altLang="zh-CN" dirty="0" err="1" smtClean="0">
                <a:solidFill>
                  <a:srgbClr val="FFFF00"/>
                </a:solidFill>
                <a:latin typeface="Arial Rounded MT Bold" pitchFamily="34" charset="0"/>
                <a:ea typeface="宋体" pitchFamily="2" charset="-122"/>
              </a:rPr>
              <a:t>Keperihalan</a:t>
            </a:r>
            <a:endParaRPr lang="en-US" altLang="zh-CN" dirty="0" smtClean="0">
              <a:solidFill>
                <a:srgbClr val="FFFF00"/>
              </a:solidFill>
              <a:latin typeface="Arial Rounded MT Bold" pitchFamily="34" charset="0"/>
              <a:ea typeface="宋体" pitchFamily="2" charset="-122"/>
            </a:endParaRPr>
          </a:p>
          <a:p>
            <a:pPr marL="514350" indent="-514350" algn="ctr" eaLnBrk="1" hangingPunct="1">
              <a:lnSpc>
                <a:spcPct val="90000"/>
              </a:lnSpc>
              <a:buAutoNum type="arabicPeriod"/>
              <a:defRPr/>
            </a:pPr>
            <a:r>
              <a:rPr lang="en-US" altLang="zh-CN" dirty="0" err="1" smtClean="0">
                <a:solidFill>
                  <a:srgbClr val="FFFF00"/>
                </a:solidFill>
                <a:latin typeface="Arial Rounded MT Bold" pitchFamily="34" charset="0"/>
                <a:ea typeface="宋体" pitchFamily="2" charset="-122"/>
              </a:rPr>
              <a:t>Ucapan</a:t>
            </a:r>
            <a:endParaRPr lang="en-US" altLang="zh-CN" dirty="0" smtClean="0">
              <a:solidFill>
                <a:srgbClr val="FFFF00"/>
              </a:solidFill>
              <a:latin typeface="Arial Rounded MT Bold" pitchFamily="34" charset="0"/>
              <a:ea typeface="宋体" pitchFamily="2" charset="-122"/>
            </a:endParaRPr>
          </a:p>
          <a:p>
            <a:pPr marL="514350" indent="-514350" algn="ctr" eaLnBrk="1" hangingPunct="1">
              <a:lnSpc>
                <a:spcPct val="90000"/>
              </a:lnSpc>
              <a:defRPr/>
            </a:pPr>
            <a:r>
              <a:rPr lang="en-US" altLang="zh-CN" dirty="0" smtClean="0">
                <a:solidFill>
                  <a:srgbClr val="FFFF00"/>
                </a:solidFill>
                <a:latin typeface="Arial Rounded MT Bold" pitchFamily="34" charset="0"/>
                <a:ea typeface="宋体" pitchFamily="2" charset="-122"/>
              </a:rPr>
              <a:t>6. </a:t>
            </a:r>
            <a:r>
              <a:rPr lang="en-US" altLang="zh-CN" dirty="0" err="1" smtClean="0">
                <a:solidFill>
                  <a:srgbClr val="FFFF00"/>
                </a:solidFill>
                <a:latin typeface="Arial Rounded MT Bold" pitchFamily="34" charset="0"/>
                <a:ea typeface="宋体" pitchFamily="2" charset="-122"/>
              </a:rPr>
              <a:t>Syarahan</a:t>
            </a:r>
            <a:endParaRPr lang="en-US" altLang="zh-CN" dirty="0" smtClean="0">
              <a:solidFill>
                <a:srgbClr val="FFFF00"/>
              </a:solidFill>
              <a:latin typeface="Arial Rounded MT Bold" pitchFamily="34" charset="0"/>
              <a:ea typeface="宋体" pitchFamily="2" charset="-122"/>
            </a:endParaRPr>
          </a:p>
          <a:p>
            <a:pPr marL="514350" indent="-514350" algn="ctr" eaLnBrk="1" hangingPunct="1">
              <a:lnSpc>
                <a:spcPct val="90000"/>
              </a:lnSpc>
              <a:defRPr/>
            </a:pPr>
            <a:r>
              <a:rPr lang="en-US" altLang="zh-CN" dirty="0" smtClean="0">
                <a:solidFill>
                  <a:srgbClr val="FFFF00"/>
                </a:solidFill>
                <a:latin typeface="Arial Rounded MT Bold" pitchFamily="34" charset="0"/>
                <a:ea typeface="宋体" pitchFamily="2" charset="-122"/>
              </a:rPr>
              <a:t>7. </a:t>
            </a:r>
            <a:r>
              <a:rPr lang="en-US" altLang="zh-CN" dirty="0" err="1" smtClean="0">
                <a:solidFill>
                  <a:srgbClr val="FFFF00"/>
                </a:solidFill>
                <a:latin typeface="Arial Rounded MT Bold" pitchFamily="34" charset="0"/>
                <a:ea typeface="宋体" pitchFamily="2" charset="-122"/>
              </a:rPr>
              <a:t>Berita</a:t>
            </a:r>
            <a:r>
              <a:rPr lang="en-US" altLang="zh-CN" dirty="0" smtClean="0">
                <a:solidFill>
                  <a:srgbClr val="FFFF00"/>
                </a:solidFill>
                <a:latin typeface="Arial Rounded MT Bold" pitchFamily="34" charset="0"/>
                <a:ea typeface="宋体" pitchFamily="2" charset="-122"/>
              </a:rPr>
              <a:t>.</a:t>
            </a:r>
          </a:p>
          <a:p>
            <a:pPr marL="514350" indent="-514350" algn="ctr" eaLnBrk="1" hangingPunct="1">
              <a:lnSpc>
                <a:spcPct val="90000"/>
              </a:lnSpc>
              <a:defRPr/>
            </a:pPr>
            <a:r>
              <a:rPr lang="en-US" altLang="zh-CN" dirty="0" smtClean="0">
                <a:solidFill>
                  <a:srgbClr val="FFFF00"/>
                </a:solidFill>
                <a:latin typeface="Arial Rounded MT Bold" pitchFamily="34" charset="0"/>
                <a:ea typeface="宋体" pitchFamily="2" charset="-122"/>
              </a:rPr>
              <a:t>8. </a:t>
            </a:r>
            <a:r>
              <a:rPr lang="en-US" altLang="zh-CN" dirty="0" err="1" smtClean="0">
                <a:solidFill>
                  <a:srgbClr val="FFFF00"/>
                </a:solidFill>
                <a:latin typeface="Arial Rounded MT Bold" pitchFamily="34" charset="0"/>
                <a:ea typeface="宋体" pitchFamily="2" charset="-122"/>
              </a:rPr>
              <a:t>Laporan</a:t>
            </a:r>
            <a:endParaRPr lang="en-US" altLang="zh-CN" dirty="0" smtClean="0">
              <a:solidFill>
                <a:srgbClr val="FFFF00"/>
              </a:solidFill>
              <a:latin typeface="Arial Rounded MT Bold" pitchFamily="34" charset="0"/>
              <a:ea typeface="宋体" pitchFamily="2" charset="-122"/>
            </a:endParaRPr>
          </a:p>
          <a:p>
            <a:pPr marL="514350" indent="-514350" algn="ctr" eaLnBrk="1" hangingPunct="1">
              <a:lnSpc>
                <a:spcPct val="90000"/>
              </a:lnSpc>
              <a:defRPr/>
            </a:pPr>
            <a:r>
              <a:rPr lang="en-US" altLang="zh-CN" dirty="0" smtClean="0">
                <a:solidFill>
                  <a:srgbClr val="FFFF00"/>
                </a:solidFill>
                <a:latin typeface="Arial Rounded MT Bold" pitchFamily="34" charset="0"/>
                <a:ea typeface="宋体" pitchFamily="2" charset="-122"/>
              </a:rPr>
              <a:t>9. </a:t>
            </a:r>
            <a:r>
              <a:rPr lang="en-US" altLang="zh-CN" dirty="0" err="1" smtClean="0">
                <a:solidFill>
                  <a:srgbClr val="FFFF00"/>
                </a:solidFill>
                <a:latin typeface="Arial Rounded MT Bold" pitchFamily="34" charset="0"/>
                <a:ea typeface="宋体" pitchFamily="2" charset="-122"/>
              </a:rPr>
              <a:t>Surat</a:t>
            </a:r>
            <a:r>
              <a:rPr lang="en-US" altLang="zh-CN" dirty="0" smtClean="0">
                <a:solidFill>
                  <a:srgbClr val="FFFF00"/>
                </a:solidFill>
                <a:latin typeface="Arial Rounded MT Bold" pitchFamily="34" charset="0"/>
                <a:ea typeface="宋体" pitchFamily="2" charset="-122"/>
              </a:rPr>
              <a:t>  </a:t>
            </a:r>
            <a:r>
              <a:rPr lang="en-US" altLang="zh-CN" dirty="0" err="1" smtClean="0">
                <a:solidFill>
                  <a:srgbClr val="FFFF00"/>
                </a:solidFill>
                <a:latin typeface="Arial Rounded MT Bold" pitchFamily="34" charset="0"/>
                <a:ea typeface="宋体" pitchFamily="2" charset="-122"/>
              </a:rPr>
              <a:t>Rasmi</a:t>
            </a:r>
            <a:r>
              <a:rPr lang="en-US" altLang="zh-CN" dirty="0" smtClean="0">
                <a:solidFill>
                  <a:srgbClr val="FFFF00"/>
                </a:solidFill>
                <a:latin typeface="Arial Rounded MT Bold" pitchFamily="34" charset="0"/>
                <a:ea typeface="宋体" pitchFamily="2" charset="-122"/>
              </a:rPr>
              <a:t>.</a:t>
            </a:r>
          </a:p>
          <a:p>
            <a:pPr marL="514350" indent="-514350" algn="ctr" eaLnBrk="1" hangingPunct="1">
              <a:lnSpc>
                <a:spcPct val="90000"/>
              </a:lnSpc>
              <a:defRPr/>
            </a:pPr>
            <a:r>
              <a:rPr lang="en-US" altLang="zh-CN" dirty="0" smtClean="0">
                <a:solidFill>
                  <a:srgbClr val="FFFF00"/>
                </a:solidFill>
                <a:latin typeface="Arial Rounded MT Bold" pitchFamily="34" charset="0"/>
                <a:ea typeface="宋体" pitchFamily="2" charset="-122"/>
              </a:rPr>
              <a:t>10. </a:t>
            </a:r>
            <a:r>
              <a:rPr lang="en-US" altLang="zh-CN" dirty="0" err="1" smtClean="0">
                <a:solidFill>
                  <a:srgbClr val="FFFF00"/>
                </a:solidFill>
                <a:latin typeface="Arial Rounded MT Bold" pitchFamily="34" charset="0"/>
                <a:ea typeface="宋体" pitchFamily="2" charset="-122"/>
              </a:rPr>
              <a:t>Surat</a:t>
            </a:r>
            <a:r>
              <a:rPr lang="en-US" altLang="zh-CN" dirty="0" smtClean="0">
                <a:solidFill>
                  <a:srgbClr val="FFFF00"/>
                </a:solidFill>
                <a:latin typeface="Arial Rounded MT Bold" pitchFamily="34" charset="0"/>
                <a:ea typeface="宋体" pitchFamily="2" charset="-122"/>
              </a:rPr>
              <a:t> </a:t>
            </a:r>
            <a:r>
              <a:rPr lang="en-US" altLang="zh-CN" dirty="0" err="1" smtClean="0">
                <a:solidFill>
                  <a:srgbClr val="FFFF00"/>
                </a:solidFill>
                <a:latin typeface="Arial Rounded MT Bold" pitchFamily="34" charset="0"/>
                <a:ea typeface="宋体" pitchFamily="2" charset="-122"/>
              </a:rPr>
              <a:t>Tidak</a:t>
            </a:r>
            <a:r>
              <a:rPr lang="en-US" altLang="zh-CN" dirty="0" smtClean="0">
                <a:solidFill>
                  <a:srgbClr val="FFFF00"/>
                </a:solidFill>
                <a:latin typeface="Arial Rounded MT Bold" pitchFamily="34" charset="0"/>
                <a:ea typeface="宋体" pitchFamily="2" charset="-122"/>
              </a:rPr>
              <a:t> </a:t>
            </a:r>
            <a:r>
              <a:rPr lang="en-US" altLang="zh-CN" dirty="0" err="1" smtClean="0">
                <a:solidFill>
                  <a:srgbClr val="FFFF00"/>
                </a:solidFill>
                <a:latin typeface="Arial Rounded MT Bold" pitchFamily="34" charset="0"/>
                <a:ea typeface="宋体" pitchFamily="2" charset="-122"/>
              </a:rPr>
              <a:t>Rasmi</a:t>
            </a:r>
            <a:endParaRPr lang="en-US" altLang="zh-CN" dirty="0" smtClean="0">
              <a:solidFill>
                <a:srgbClr val="FFFF00"/>
              </a:solidFill>
              <a:latin typeface="Arial Rounded MT Bold" pitchFamily="34" charset="0"/>
              <a:ea typeface="宋体" pitchFamily="2" charset="-122"/>
            </a:endParaRPr>
          </a:p>
          <a:p>
            <a:pPr marL="514350" indent="-514350" algn="ctr" eaLnBrk="1" hangingPunct="1">
              <a:lnSpc>
                <a:spcPct val="90000"/>
              </a:lnSpc>
              <a:defRPr/>
            </a:pPr>
            <a:r>
              <a:rPr lang="en-US" altLang="zh-CN" dirty="0" smtClean="0">
                <a:solidFill>
                  <a:srgbClr val="FFFF00"/>
                </a:solidFill>
                <a:latin typeface="Arial Rounded MT Bold" pitchFamily="34" charset="0"/>
                <a:ea typeface="宋体" pitchFamily="2" charset="-122"/>
              </a:rPr>
              <a:t>11. </a:t>
            </a:r>
            <a:r>
              <a:rPr lang="en-US" altLang="zh-CN" dirty="0" err="1" smtClean="0">
                <a:solidFill>
                  <a:srgbClr val="FFFF00"/>
                </a:solidFill>
                <a:latin typeface="Arial Rounded MT Bold" pitchFamily="34" charset="0"/>
                <a:ea typeface="宋体" pitchFamily="2" charset="-122"/>
              </a:rPr>
              <a:t>Temu</a:t>
            </a:r>
            <a:r>
              <a:rPr lang="en-US" altLang="zh-CN" dirty="0" smtClean="0">
                <a:solidFill>
                  <a:srgbClr val="FFFF00"/>
                </a:solidFill>
                <a:latin typeface="Arial Rounded MT Bold" pitchFamily="34" charset="0"/>
                <a:ea typeface="宋体" pitchFamily="2" charset="-122"/>
              </a:rPr>
              <a:t> Ramah/</a:t>
            </a:r>
            <a:r>
              <a:rPr lang="en-US" altLang="zh-CN" dirty="0" err="1" smtClean="0">
                <a:solidFill>
                  <a:srgbClr val="FFFF00"/>
                </a:solidFill>
                <a:latin typeface="Arial Rounded MT Bold" pitchFamily="34" charset="0"/>
                <a:ea typeface="宋体" pitchFamily="2" charset="-122"/>
              </a:rPr>
              <a:t>Wawancara</a:t>
            </a:r>
            <a:r>
              <a:rPr lang="en-US" altLang="zh-CN" dirty="0" smtClean="0">
                <a:solidFill>
                  <a:srgbClr val="FFFF00"/>
                </a:solidFill>
                <a:latin typeface="Arial Rounded MT Bold" pitchFamily="34" charset="0"/>
                <a:ea typeface="宋体" pitchFamily="2" charset="-122"/>
              </a:rPr>
              <a:t>.</a:t>
            </a:r>
          </a:p>
          <a:p>
            <a:pPr marL="514350" indent="-514350" algn="ctr" eaLnBrk="1" hangingPunct="1">
              <a:lnSpc>
                <a:spcPct val="90000"/>
              </a:lnSpc>
              <a:defRPr/>
            </a:pPr>
            <a:r>
              <a:rPr lang="en-US" altLang="zh-CN" dirty="0" smtClean="0">
                <a:solidFill>
                  <a:srgbClr val="FFFF00"/>
                </a:solidFill>
                <a:latin typeface="Arial Rounded MT Bold" pitchFamily="34" charset="0"/>
                <a:ea typeface="宋体" pitchFamily="2" charset="-122"/>
              </a:rPr>
              <a:t>12. </a:t>
            </a:r>
            <a:r>
              <a:rPr lang="en-US" altLang="zh-CN" dirty="0" err="1" smtClean="0">
                <a:solidFill>
                  <a:srgbClr val="FFFF00"/>
                </a:solidFill>
                <a:latin typeface="Arial Rounded MT Bold" pitchFamily="34" charset="0"/>
                <a:ea typeface="宋体" pitchFamily="2" charset="-122"/>
              </a:rPr>
              <a:t>Melengkapkan</a:t>
            </a:r>
            <a:r>
              <a:rPr lang="en-US" altLang="zh-CN" dirty="0" smtClean="0">
                <a:solidFill>
                  <a:srgbClr val="FFFF00"/>
                </a:solidFill>
                <a:latin typeface="Arial Rounded MT Bold" pitchFamily="34" charset="0"/>
                <a:ea typeface="宋体" pitchFamily="2" charset="-122"/>
              </a:rPr>
              <a:t> </a:t>
            </a:r>
            <a:r>
              <a:rPr lang="en-US" altLang="zh-CN" dirty="0" err="1" smtClean="0">
                <a:solidFill>
                  <a:srgbClr val="FFFF00"/>
                </a:solidFill>
                <a:latin typeface="Arial Rounded MT Bold" pitchFamily="34" charset="0"/>
                <a:ea typeface="宋体" pitchFamily="2" charset="-122"/>
              </a:rPr>
              <a:t>cerita</a:t>
            </a:r>
            <a:r>
              <a:rPr lang="en-US" altLang="zh-CN" dirty="0" smtClean="0">
                <a:solidFill>
                  <a:srgbClr val="FF0000"/>
                </a:solidFill>
                <a:latin typeface="Arial Rounded MT Bold" pitchFamily="34" charset="0"/>
                <a:ea typeface="宋体" pitchFamily="2" charset="-122"/>
              </a:rPr>
              <a:t>.</a:t>
            </a:r>
          </a:p>
          <a:p>
            <a:pPr marL="514350" indent="-514350" eaLnBrk="1" hangingPunct="1">
              <a:lnSpc>
                <a:spcPct val="90000"/>
              </a:lnSpc>
              <a:defRPr/>
            </a:pPr>
            <a:endParaRPr lang="en-US" altLang="zh-CN" dirty="0" smtClean="0">
              <a:latin typeface="Arial Rounded MT Bold" pitchFamily="34" charset="0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6"/>
          <p:cNvSpPr txBox="1">
            <a:spLocks noChangeArrowheads="1"/>
          </p:cNvSpPr>
          <p:nvPr/>
        </p:nvSpPr>
        <p:spPr bwMode="auto">
          <a:xfrm>
            <a:off x="1676400" y="1676400"/>
            <a:ext cx="56388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dirty="0" err="1" smtClean="0">
                <a:solidFill>
                  <a:srgbClr val="FF0000"/>
                </a:solidFill>
                <a:latin typeface="Algerian" pitchFamily="82" charset="0"/>
              </a:rPr>
              <a:t>Elakkan</a:t>
            </a:r>
            <a:r>
              <a:rPr lang="en-US" sz="4000" dirty="0" smtClean="0">
                <a:solidFill>
                  <a:srgbClr val="FF0000"/>
                </a:solidFill>
                <a:latin typeface="Algerian" pitchFamily="82" charset="0"/>
              </a:rPr>
              <a:t> </a:t>
            </a:r>
            <a:r>
              <a:rPr lang="en-US" sz="4000" dirty="0" err="1" smtClean="0">
                <a:solidFill>
                  <a:srgbClr val="FF0000"/>
                </a:solidFill>
                <a:latin typeface="Algerian" pitchFamily="82" charset="0"/>
              </a:rPr>
              <a:t>budaya</a:t>
            </a:r>
            <a:r>
              <a:rPr lang="en-US" sz="4000" dirty="0" smtClean="0">
                <a:solidFill>
                  <a:srgbClr val="FF0000"/>
                </a:solidFill>
                <a:latin typeface="Algerian" pitchFamily="82" charset="0"/>
              </a:rPr>
              <a:t> </a:t>
            </a:r>
            <a:r>
              <a:rPr lang="en-US" sz="4000" dirty="0" err="1" smtClean="0">
                <a:solidFill>
                  <a:srgbClr val="FF0000"/>
                </a:solidFill>
                <a:latin typeface="Algerian" pitchFamily="82" charset="0"/>
              </a:rPr>
              <a:t>banyak</a:t>
            </a:r>
            <a:r>
              <a:rPr lang="en-US" sz="4000" dirty="0" smtClean="0">
                <a:solidFill>
                  <a:srgbClr val="FF0000"/>
                </a:solidFill>
                <a:latin typeface="Algerian" pitchFamily="82" charset="0"/>
              </a:rPr>
              <a:t> </a:t>
            </a:r>
            <a:r>
              <a:rPr lang="en-US" sz="4000" dirty="0" err="1" smtClean="0">
                <a:solidFill>
                  <a:srgbClr val="FF0000"/>
                </a:solidFill>
                <a:latin typeface="Algerian" pitchFamily="82" charset="0"/>
              </a:rPr>
              <a:t>bercakap</a:t>
            </a:r>
            <a:r>
              <a:rPr lang="en-US" sz="4000" dirty="0" smtClean="0">
                <a:solidFill>
                  <a:srgbClr val="FF0000"/>
                </a:solidFill>
                <a:latin typeface="Algerian" pitchFamily="82" charset="0"/>
              </a:rPr>
              <a:t> , </a:t>
            </a:r>
            <a:r>
              <a:rPr lang="en-US" sz="4000" dirty="0" err="1" smtClean="0">
                <a:solidFill>
                  <a:srgbClr val="FF0000"/>
                </a:solidFill>
                <a:latin typeface="Algerian" pitchFamily="82" charset="0"/>
              </a:rPr>
              <a:t>tingkatkan</a:t>
            </a:r>
            <a:r>
              <a:rPr lang="en-US" sz="4000" dirty="0" smtClean="0">
                <a:solidFill>
                  <a:srgbClr val="FF0000"/>
                </a:solidFill>
                <a:latin typeface="Algerian" pitchFamily="82" charset="0"/>
              </a:rPr>
              <a:t>  </a:t>
            </a:r>
            <a:r>
              <a:rPr lang="en-US" sz="4000" dirty="0" err="1" smtClean="0">
                <a:solidFill>
                  <a:srgbClr val="FF0000"/>
                </a:solidFill>
                <a:latin typeface="Algerian" pitchFamily="82" charset="0"/>
              </a:rPr>
              <a:t>produktiviti</a:t>
            </a:r>
            <a:r>
              <a:rPr lang="en-US" sz="4000" dirty="0" smtClean="0">
                <a:solidFill>
                  <a:srgbClr val="FF0000"/>
                </a:solidFill>
                <a:latin typeface="Algerian" pitchFamily="82" charset="0"/>
              </a:rPr>
              <a:t>.</a:t>
            </a:r>
          </a:p>
          <a:p>
            <a:pPr algn="ctr"/>
            <a:r>
              <a:rPr lang="en-US" sz="4000" dirty="0" err="1" smtClean="0">
                <a:solidFill>
                  <a:srgbClr val="000000"/>
                </a:solidFill>
                <a:latin typeface="Algerian" pitchFamily="82" charset="0"/>
              </a:rPr>
              <a:t>Sekian</a:t>
            </a:r>
            <a:r>
              <a:rPr lang="en-US" sz="4000" dirty="0" smtClean="0">
                <a:solidFill>
                  <a:srgbClr val="000000"/>
                </a:solidFill>
                <a:latin typeface="Algerian" pitchFamily="82" charset="0"/>
              </a:rPr>
              <a:t>, </a:t>
            </a:r>
            <a:r>
              <a:rPr lang="en-US" sz="4000" dirty="0" err="1" smtClean="0">
                <a:solidFill>
                  <a:srgbClr val="000000"/>
                </a:solidFill>
                <a:latin typeface="Algerian" pitchFamily="82" charset="0"/>
              </a:rPr>
              <a:t>terima</a:t>
            </a:r>
            <a:r>
              <a:rPr lang="en-US" sz="4000" dirty="0" smtClean="0">
                <a:solidFill>
                  <a:srgbClr val="000000"/>
                </a:solidFill>
                <a:latin typeface="Algerian" pitchFamily="82" charset="0"/>
              </a:rPr>
              <a:t> </a:t>
            </a:r>
            <a:r>
              <a:rPr lang="en-US" sz="4000" dirty="0" err="1" smtClean="0">
                <a:solidFill>
                  <a:srgbClr val="000000"/>
                </a:solidFill>
                <a:latin typeface="Algerian" pitchFamily="82" charset="0"/>
              </a:rPr>
              <a:t>kasih</a:t>
            </a:r>
            <a:endParaRPr lang="en-US" sz="4000" dirty="0">
              <a:solidFill>
                <a:srgbClr val="000000"/>
              </a:solidFill>
              <a:latin typeface="Algerian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Jabreh\Desktop\2011_02_14\IMG_000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914400"/>
            <a:ext cx="7004682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Oval 3"/>
          <p:cNvSpPr>
            <a:spLocks noChangeArrowheads="1"/>
          </p:cNvSpPr>
          <p:nvPr/>
        </p:nvSpPr>
        <p:spPr bwMode="auto">
          <a:xfrm>
            <a:off x="1447800" y="304800"/>
            <a:ext cx="6264275" cy="609600"/>
          </a:xfrm>
          <a:prstGeom prst="ellipse">
            <a:avLst/>
          </a:prstGeom>
          <a:gradFill rotWithShape="1">
            <a:gsLst>
              <a:gs pos="0">
                <a:srgbClr val="FF99FF"/>
              </a:gs>
              <a:gs pos="100000">
                <a:srgbClr val="00FF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3600" dirty="0" err="1" smtClean="0">
                <a:solidFill>
                  <a:srgbClr val="000000"/>
                </a:solidFill>
                <a:latin typeface="Square721 BT" pitchFamily="34" charset="0"/>
              </a:rPr>
              <a:t>Aktiviti</a:t>
            </a:r>
            <a:r>
              <a:rPr lang="en-US" sz="3600" dirty="0" smtClean="0">
                <a:solidFill>
                  <a:srgbClr val="000000"/>
                </a:solidFill>
                <a:latin typeface="Square721 BT" pitchFamily="34" charset="0"/>
              </a:rPr>
              <a:t> </a:t>
            </a:r>
            <a:r>
              <a:rPr lang="en-US" sz="3600" dirty="0" err="1" smtClean="0">
                <a:solidFill>
                  <a:srgbClr val="000000"/>
                </a:solidFill>
                <a:latin typeface="Square721 BT" pitchFamily="34" charset="0"/>
              </a:rPr>
              <a:t>Panitia</a:t>
            </a:r>
            <a:endParaRPr lang="en-US" sz="3600" dirty="0">
              <a:solidFill>
                <a:srgbClr val="000000"/>
              </a:solidFill>
              <a:latin typeface="Square721 B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Jabreh\Desktop\2011_02_14\IMG_000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914400"/>
            <a:ext cx="72390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Oval 3"/>
          <p:cNvSpPr>
            <a:spLocks noChangeArrowheads="1"/>
          </p:cNvSpPr>
          <p:nvPr/>
        </p:nvSpPr>
        <p:spPr bwMode="auto">
          <a:xfrm>
            <a:off x="1447800" y="304800"/>
            <a:ext cx="6264275" cy="609600"/>
          </a:xfrm>
          <a:prstGeom prst="ellipse">
            <a:avLst/>
          </a:prstGeom>
          <a:gradFill rotWithShape="1">
            <a:gsLst>
              <a:gs pos="0">
                <a:srgbClr val="FF99FF"/>
              </a:gs>
              <a:gs pos="100000">
                <a:srgbClr val="00FF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3600" dirty="0" err="1" smtClean="0">
                <a:solidFill>
                  <a:srgbClr val="000000"/>
                </a:solidFill>
                <a:latin typeface="Square721 BT" pitchFamily="34" charset="0"/>
              </a:rPr>
              <a:t>Aktiviti</a:t>
            </a:r>
            <a:r>
              <a:rPr lang="en-US" sz="3600" dirty="0" smtClean="0">
                <a:solidFill>
                  <a:srgbClr val="000000"/>
                </a:solidFill>
                <a:latin typeface="Square721 BT" pitchFamily="34" charset="0"/>
              </a:rPr>
              <a:t> </a:t>
            </a:r>
            <a:r>
              <a:rPr lang="en-US" sz="3600" dirty="0" err="1" smtClean="0">
                <a:solidFill>
                  <a:srgbClr val="000000"/>
                </a:solidFill>
                <a:latin typeface="Square721 BT" pitchFamily="34" charset="0"/>
              </a:rPr>
              <a:t>Panitia</a:t>
            </a:r>
            <a:endParaRPr lang="en-US" sz="3600" dirty="0">
              <a:solidFill>
                <a:srgbClr val="000000"/>
              </a:solidFill>
              <a:latin typeface="Square721 B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Jabreh\Desktop\2011_02_14\IMG_000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914400"/>
            <a:ext cx="64008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Oval 3"/>
          <p:cNvSpPr>
            <a:spLocks noChangeArrowheads="1"/>
          </p:cNvSpPr>
          <p:nvPr/>
        </p:nvSpPr>
        <p:spPr bwMode="auto">
          <a:xfrm>
            <a:off x="1447800" y="304800"/>
            <a:ext cx="6264275" cy="609600"/>
          </a:xfrm>
          <a:prstGeom prst="ellipse">
            <a:avLst/>
          </a:prstGeom>
          <a:gradFill rotWithShape="1">
            <a:gsLst>
              <a:gs pos="0">
                <a:srgbClr val="FF99FF"/>
              </a:gs>
              <a:gs pos="100000">
                <a:srgbClr val="00FFFF"/>
              </a:gs>
            </a:gsLst>
            <a:lin ang="5400000" scaled="1"/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sz="3600" dirty="0" err="1" smtClean="0">
                <a:solidFill>
                  <a:srgbClr val="000000"/>
                </a:solidFill>
                <a:latin typeface="Square721 BT" pitchFamily="34" charset="0"/>
              </a:rPr>
              <a:t>Aktiviti</a:t>
            </a:r>
            <a:r>
              <a:rPr lang="en-US" sz="3600" dirty="0" smtClean="0">
                <a:solidFill>
                  <a:srgbClr val="000000"/>
                </a:solidFill>
                <a:latin typeface="Square721 BT" pitchFamily="34" charset="0"/>
              </a:rPr>
              <a:t> </a:t>
            </a:r>
            <a:r>
              <a:rPr lang="en-US" sz="3600" dirty="0" err="1" smtClean="0">
                <a:solidFill>
                  <a:srgbClr val="000000"/>
                </a:solidFill>
                <a:latin typeface="Square721 BT" pitchFamily="34" charset="0"/>
              </a:rPr>
              <a:t>Panitia</a:t>
            </a:r>
            <a:endParaRPr lang="en-US" sz="3600" dirty="0">
              <a:solidFill>
                <a:srgbClr val="000000"/>
              </a:solidFill>
              <a:latin typeface="Square721 B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1700861" y="347247"/>
            <a:ext cx="458010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ms-MY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Soalan 3 </a:t>
            </a:r>
            <a:r>
              <a:rPr kumimoji="0" lang="ms-MY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berdasarkan</a:t>
            </a:r>
            <a:r>
              <a:rPr kumimoji="0" lang="ms-MY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gambar 1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7105" name="Picture 1" descr="scan000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762000"/>
            <a:ext cx="3898006" cy="2362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47107" name="Rectangle 3"/>
          <p:cNvSpPr>
            <a:spLocks noChangeArrowheads="1"/>
          </p:cNvSpPr>
          <p:nvPr/>
        </p:nvSpPr>
        <p:spPr bwMode="auto">
          <a:xfrm>
            <a:off x="1676400" y="2970312"/>
            <a:ext cx="5724644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ms-MY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ms-MY" sz="1100" b="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ms-MY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Gambar 1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ms-MY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Ibu menyuapkan se __________________ pulut kuning ke dalam mulut adik.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ms-MY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A. biji						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ms-MY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B. Cubit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ms-MY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C. butir					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ms-MY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D. Ketul</a:t>
            </a:r>
            <a:endParaRPr kumimoji="0" lang="ms-MY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04800" y="228600"/>
          <a:ext cx="8305800" cy="6172200"/>
        </p:xfrm>
        <a:graphic>
          <a:graphicData uri="http://schemas.openxmlformats.org/drawingml/2006/table">
            <a:tbl>
              <a:tblPr/>
              <a:tblGrid>
                <a:gridCol w="996696"/>
                <a:gridCol w="498348"/>
                <a:gridCol w="6810756"/>
              </a:tblGrid>
              <a:tr h="1234440">
                <a:tc>
                  <a:txBody>
                    <a:bodyPr/>
                    <a:lstStyle/>
                    <a:p>
                      <a:pPr marL="228600" marR="0"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2000" dirty="0" smtClean="0">
                          <a:latin typeface="Arial"/>
                          <a:ea typeface="Arial Unicode MS"/>
                          <a:cs typeface="Times New Roman"/>
                        </a:rPr>
                        <a:t>02.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2000" u="sng" dirty="0">
                          <a:latin typeface="Arial"/>
                          <a:ea typeface="Times New Roman"/>
                          <a:cs typeface="Times New Roman"/>
                        </a:rPr>
                        <a:t>Diana </a:t>
                      </a:r>
                      <a:r>
                        <a:rPr lang="en-US" sz="2000" u="sng" dirty="0" err="1">
                          <a:latin typeface="Arial"/>
                          <a:ea typeface="Times New Roman"/>
                          <a:cs typeface="Times New Roman"/>
                        </a:rPr>
                        <a:t>menyelesaikan</a:t>
                      </a:r>
                      <a:r>
                        <a:rPr lang="en-US" sz="2000" u="sng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u="sng" dirty="0" err="1">
                          <a:latin typeface="Arial"/>
                          <a:ea typeface="Times New Roman"/>
                          <a:cs typeface="Times New Roman"/>
                        </a:rPr>
                        <a:t>kerja</a:t>
                      </a:r>
                      <a:r>
                        <a:rPr lang="en-US" sz="2000" u="sng" dirty="0">
                          <a:latin typeface="Arial"/>
                          <a:ea typeface="Times New Roman"/>
                          <a:cs typeface="Times New Roman"/>
                        </a:rPr>
                        <a:t> yang </a:t>
                      </a:r>
                      <a:r>
                        <a:rPr lang="en-US" sz="2000" u="sng" dirty="0" err="1">
                          <a:latin typeface="Arial"/>
                          <a:ea typeface="Times New Roman"/>
                          <a:cs typeface="Times New Roman"/>
                        </a:rPr>
                        <a:t>diberikan</a:t>
                      </a:r>
                      <a:r>
                        <a:rPr lang="en-US" sz="2000" u="sng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u="sng" dirty="0" err="1">
                          <a:latin typeface="Arial"/>
                          <a:ea typeface="Times New Roman"/>
                          <a:cs typeface="Times New Roman"/>
                        </a:rPr>
                        <a:t>oleh</a:t>
                      </a:r>
                      <a:r>
                        <a:rPr lang="en-US" sz="2000" u="sng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u="sng" dirty="0" err="1">
                          <a:latin typeface="Arial"/>
                          <a:ea typeface="Times New Roman"/>
                          <a:cs typeface="Times New Roman"/>
                        </a:rPr>
                        <a:t>Cikgu</a:t>
                      </a:r>
                      <a:r>
                        <a:rPr lang="en-US" sz="2000" u="sng" dirty="0">
                          <a:latin typeface="Arial"/>
                          <a:ea typeface="Times New Roman"/>
                          <a:cs typeface="Times New Roman"/>
                        </a:rPr>
                        <a:t> Ali </a:t>
                      </a:r>
                      <a:r>
                        <a:rPr lang="en-US" sz="2000" u="sng" dirty="0" err="1">
                          <a:latin typeface="Arial"/>
                          <a:ea typeface="Times New Roman"/>
                          <a:cs typeface="Times New Roman"/>
                        </a:rPr>
                        <a:t>dalam</a:t>
                      </a:r>
                      <a:r>
                        <a:rPr lang="en-US" sz="2000" u="sng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u="sng" dirty="0" err="1">
                          <a:latin typeface="Arial"/>
                          <a:ea typeface="Times New Roman"/>
                          <a:cs typeface="Times New Roman"/>
                        </a:rPr>
                        <a:t>masa</a:t>
                      </a:r>
                      <a:r>
                        <a:rPr lang="en-US" sz="2000" u="sng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u="sng" dirty="0" err="1">
                          <a:latin typeface="Arial"/>
                          <a:ea typeface="Times New Roman"/>
                          <a:cs typeface="Times New Roman"/>
                        </a:rPr>
                        <a:t>setengah</a:t>
                      </a:r>
                      <a:r>
                        <a:rPr lang="en-US" sz="2000" u="sng" dirty="0">
                          <a:latin typeface="Arial"/>
                          <a:ea typeface="Times New Roman"/>
                          <a:cs typeface="Times New Roman"/>
                        </a:rPr>
                        <a:t> jam </a:t>
                      </a:r>
                      <a:r>
                        <a:rPr lang="en-US" sz="2000" u="sng" dirty="0" err="1">
                          <a:latin typeface="Arial"/>
                          <a:ea typeface="Times New Roman"/>
                          <a:cs typeface="Times New Roman"/>
                        </a:rPr>
                        <a:t>sahaja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.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34440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US" sz="1100"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2000">
                          <a:latin typeface="Arial"/>
                          <a:ea typeface="Arial Unicode MS"/>
                          <a:cs typeface="Times New Roman"/>
                        </a:rPr>
                        <a:t>A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2000" dirty="0" err="1">
                          <a:latin typeface="Arial"/>
                          <a:ea typeface="Times New Roman"/>
                          <a:cs typeface="Times New Roman"/>
                        </a:rPr>
                        <a:t>Semua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dirty="0" err="1">
                          <a:latin typeface="Arial"/>
                          <a:ea typeface="Times New Roman"/>
                          <a:cs typeface="Times New Roman"/>
                        </a:rPr>
                        <a:t>kerja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 yang </a:t>
                      </a:r>
                      <a:r>
                        <a:rPr lang="en-US" sz="2000" dirty="0" err="1">
                          <a:latin typeface="Arial"/>
                          <a:ea typeface="Times New Roman"/>
                          <a:cs typeface="Times New Roman"/>
                        </a:rPr>
                        <a:t>diberikan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dirty="0" err="1">
                          <a:latin typeface="Arial"/>
                          <a:ea typeface="Times New Roman"/>
                          <a:cs typeface="Times New Roman"/>
                        </a:rPr>
                        <a:t>oleh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dirty="0" err="1">
                          <a:latin typeface="Arial"/>
                          <a:ea typeface="Times New Roman"/>
                          <a:cs typeface="Times New Roman"/>
                        </a:rPr>
                        <a:t>Cikgu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 Ali </a:t>
                      </a:r>
                      <a:r>
                        <a:rPr lang="en-US" sz="2000" dirty="0" err="1">
                          <a:latin typeface="Arial"/>
                          <a:ea typeface="Times New Roman"/>
                          <a:cs typeface="Times New Roman"/>
                        </a:rPr>
                        <a:t>setengah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 jam yang </a:t>
                      </a:r>
                      <a:r>
                        <a:rPr lang="en-US" sz="2000" dirty="0" err="1">
                          <a:latin typeface="Arial"/>
                          <a:ea typeface="Times New Roman"/>
                          <a:cs typeface="Times New Roman"/>
                        </a:rPr>
                        <a:t>lepas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dirty="0" err="1">
                          <a:latin typeface="Arial"/>
                          <a:ea typeface="Times New Roman"/>
                          <a:cs typeface="Times New Roman"/>
                        </a:rPr>
                        <a:t>telah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dirty="0" err="1">
                          <a:latin typeface="Arial"/>
                          <a:ea typeface="Times New Roman"/>
                          <a:cs typeface="Times New Roman"/>
                        </a:rPr>
                        <a:t>disiapkan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dirty="0" err="1">
                          <a:latin typeface="Arial"/>
                          <a:ea typeface="Times New Roman"/>
                          <a:cs typeface="Times New Roman"/>
                        </a:rPr>
                        <a:t>oleh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 Diana.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34440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US" sz="1100" dirty="0"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2000" dirty="0">
                          <a:latin typeface="Arial"/>
                          <a:ea typeface="Arial Unicode MS"/>
                          <a:cs typeface="Times New Roman"/>
                        </a:rPr>
                        <a:t>B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2000" dirty="0" err="1">
                          <a:latin typeface="Arial"/>
                          <a:ea typeface="Times New Roman"/>
                          <a:cs typeface="Times New Roman"/>
                        </a:rPr>
                        <a:t>Kerja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dirty="0" err="1">
                          <a:latin typeface="Arial"/>
                          <a:ea typeface="Times New Roman"/>
                          <a:cs typeface="Times New Roman"/>
                        </a:rPr>
                        <a:t>setengah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 jam </a:t>
                      </a:r>
                      <a:r>
                        <a:rPr lang="en-US" sz="2000" dirty="0" err="1">
                          <a:latin typeface="Arial"/>
                          <a:ea typeface="Times New Roman"/>
                          <a:cs typeface="Times New Roman"/>
                        </a:rPr>
                        <a:t>itu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dirty="0" err="1">
                          <a:latin typeface="Arial"/>
                          <a:ea typeface="Times New Roman"/>
                          <a:cs typeface="Times New Roman"/>
                        </a:rPr>
                        <a:t>akan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dirty="0" err="1">
                          <a:latin typeface="Arial"/>
                          <a:ea typeface="Times New Roman"/>
                          <a:cs typeface="Times New Roman"/>
                        </a:rPr>
                        <a:t>diselesaikan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dirty="0" err="1">
                          <a:latin typeface="Arial"/>
                          <a:ea typeface="Times New Roman"/>
                          <a:cs typeface="Times New Roman"/>
                        </a:rPr>
                        <a:t>oleh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 Diana </a:t>
                      </a:r>
                      <a:r>
                        <a:rPr lang="en-US" sz="2000" dirty="0" err="1">
                          <a:latin typeface="Arial"/>
                          <a:ea typeface="Times New Roman"/>
                          <a:cs typeface="Times New Roman"/>
                        </a:rPr>
                        <a:t>seperti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 yang </a:t>
                      </a:r>
                      <a:r>
                        <a:rPr lang="en-US" sz="2000" dirty="0" err="1">
                          <a:latin typeface="Arial"/>
                          <a:ea typeface="Times New Roman"/>
                          <a:cs typeface="Times New Roman"/>
                        </a:rPr>
                        <a:t>diarahkan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dirty="0" err="1">
                          <a:latin typeface="Arial"/>
                          <a:ea typeface="Times New Roman"/>
                          <a:cs typeface="Times New Roman"/>
                        </a:rPr>
                        <a:t>oleh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dirty="0" err="1">
                          <a:latin typeface="Arial"/>
                          <a:ea typeface="Times New Roman"/>
                          <a:cs typeface="Times New Roman"/>
                        </a:rPr>
                        <a:t>Cikgu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 Ali.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34440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US" sz="1100"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2000">
                          <a:latin typeface="Arial"/>
                          <a:ea typeface="Arial Unicode MS"/>
                          <a:cs typeface="Times New Roman"/>
                        </a:rPr>
                        <a:t>C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2000" dirty="0" err="1">
                          <a:latin typeface="Arial"/>
                          <a:ea typeface="Times New Roman"/>
                          <a:cs typeface="Times New Roman"/>
                        </a:rPr>
                        <a:t>Dalam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dirty="0" err="1">
                          <a:latin typeface="Arial"/>
                          <a:ea typeface="Times New Roman"/>
                          <a:cs typeface="Times New Roman"/>
                        </a:rPr>
                        <a:t>masa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dirty="0" err="1">
                          <a:latin typeface="Arial"/>
                          <a:ea typeface="Times New Roman"/>
                          <a:cs typeface="Times New Roman"/>
                        </a:rPr>
                        <a:t>setengah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 jam, </a:t>
                      </a:r>
                      <a:r>
                        <a:rPr lang="en-US" sz="2000" dirty="0" err="1">
                          <a:latin typeface="Arial"/>
                          <a:ea typeface="Times New Roman"/>
                          <a:cs typeface="Times New Roman"/>
                        </a:rPr>
                        <a:t>kerja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 yang </a:t>
                      </a:r>
                      <a:r>
                        <a:rPr lang="en-US" sz="2000" dirty="0" err="1">
                          <a:latin typeface="Arial"/>
                          <a:ea typeface="Times New Roman"/>
                          <a:cs typeface="Times New Roman"/>
                        </a:rPr>
                        <a:t>diberi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dirty="0" err="1">
                          <a:latin typeface="Arial"/>
                          <a:ea typeface="Times New Roman"/>
                          <a:cs typeface="Times New Roman"/>
                        </a:rPr>
                        <a:t>oleh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dirty="0" err="1">
                          <a:latin typeface="Arial"/>
                          <a:ea typeface="Times New Roman"/>
                          <a:cs typeface="Times New Roman"/>
                        </a:rPr>
                        <a:t>Cikgu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 Ali </a:t>
                      </a:r>
                      <a:r>
                        <a:rPr lang="en-US" sz="2000" dirty="0" err="1">
                          <a:latin typeface="Arial"/>
                          <a:ea typeface="Times New Roman"/>
                          <a:cs typeface="Times New Roman"/>
                        </a:rPr>
                        <a:t>dapat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dirty="0" err="1">
                          <a:latin typeface="Arial"/>
                          <a:ea typeface="Times New Roman"/>
                          <a:cs typeface="Times New Roman"/>
                        </a:rPr>
                        <a:t>disiapkan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  </a:t>
                      </a:r>
                      <a:r>
                        <a:rPr lang="en-US" sz="2000" dirty="0" err="1">
                          <a:latin typeface="Arial"/>
                          <a:ea typeface="Times New Roman"/>
                          <a:cs typeface="Times New Roman"/>
                        </a:rPr>
                        <a:t>oleh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 Diana.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34440"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endParaRPr lang="en-US" sz="1100">
                        <a:latin typeface="Arial"/>
                        <a:ea typeface="Arial Unicode MS"/>
                        <a:cs typeface="Times New Roman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2000">
                          <a:latin typeface="Arial"/>
                          <a:ea typeface="Arial Unicode MS"/>
                          <a:cs typeface="Times New Roman"/>
                        </a:rPr>
                        <a:t>D</a:t>
                      </a:r>
                      <a:endParaRPr lang="en-US" sz="2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2000" dirty="0" err="1">
                          <a:latin typeface="Arial"/>
                          <a:ea typeface="Times New Roman"/>
                          <a:cs typeface="Times New Roman"/>
                        </a:rPr>
                        <a:t>Kerja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 yang </a:t>
                      </a:r>
                      <a:r>
                        <a:rPr lang="en-US" sz="2000" dirty="0" err="1">
                          <a:latin typeface="Arial"/>
                          <a:ea typeface="Times New Roman"/>
                          <a:cs typeface="Times New Roman"/>
                        </a:rPr>
                        <a:t>diberi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dirty="0" err="1">
                          <a:latin typeface="Arial"/>
                          <a:ea typeface="Times New Roman"/>
                          <a:cs typeface="Times New Roman"/>
                        </a:rPr>
                        <a:t>oleh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dirty="0" err="1">
                          <a:latin typeface="Arial"/>
                          <a:ea typeface="Times New Roman"/>
                          <a:cs typeface="Times New Roman"/>
                        </a:rPr>
                        <a:t>Cikgu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 Ali </a:t>
                      </a:r>
                      <a:r>
                        <a:rPr lang="en-US" sz="2000" dirty="0" err="1">
                          <a:latin typeface="Arial"/>
                          <a:ea typeface="Times New Roman"/>
                          <a:cs typeface="Times New Roman"/>
                        </a:rPr>
                        <a:t>telah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dirty="0" err="1">
                          <a:latin typeface="Arial"/>
                          <a:ea typeface="Times New Roman"/>
                          <a:cs typeface="Times New Roman"/>
                        </a:rPr>
                        <a:t>setengah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 jam yang </a:t>
                      </a:r>
                      <a:r>
                        <a:rPr lang="en-US" sz="2000" dirty="0" err="1">
                          <a:latin typeface="Arial"/>
                          <a:ea typeface="Times New Roman"/>
                          <a:cs typeface="Times New Roman"/>
                        </a:rPr>
                        <a:t>lalu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dirty="0" err="1">
                          <a:latin typeface="Arial"/>
                          <a:ea typeface="Times New Roman"/>
                          <a:cs typeface="Times New Roman"/>
                        </a:rPr>
                        <a:t>disiapkan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dirty="0" err="1">
                          <a:latin typeface="Arial"/>
                          <a:ea typeface="Times New Roman"/>
                          <a:cs typeface="Times New Roman"/>
                        </a:rPr>
                        <a:t>oleh</a:t>
                      </a: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 Diana.</a:t>
                      </a:r>
                      <a:endParaRPr lang="en-US" sz="2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685800" y="946182"/>
            <a:ext cx="80010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Pilih ayat yang betul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v-S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 .	  I   "Jangan awak </a:t>
            </a:r>
            <a:r>
              <a:rPr kumimoji="0" lang="sv-SE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kurung</a:t>
            </a:r>
            <a:r>
              <a:rPr kumimoji="0" lang="sv-S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anak awak. </a:t>
            </a:r>
            <a:r>
              <a:rPr kumimoji="0" lang="fi-FI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Biarkan dia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i-FI" b="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           </a:t>
            </a:r>
            <a:r>
              <a:rPr kumimoji="0" lang="fi-FI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 bermain di sini," kata ayah Azmi.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	 II   Baju </a:t>
            </a:r>
            <a:r>
              <a:rPr kumimoji="0" lang="fi-FI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kurung</a:t>
            </a:r>
            <a:r>
              <a:rPr kumimoji="0" lang="fi-FI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itu dipakai oleh kakak.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	 III  </a:t>
            </a:r>
            <a:r>
              <a:rPr kumimoji="0" lang="fi-FI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Kurung</a:t>
            </a:r>
            <a:r>
              <a:rPr kumimoji="0" lang="fi-FI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burung ayah diperbuat daripada buluh.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	 </a:t>
            </a:r>
            <a:r>
              <a:rPr kumimoji="0" lang="sv-S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IV  Penjenayah di dalam </a:t>
            </a:r>
            <a:r>
              <a:rPr kumimoji="0" lang="sv-SE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kurung</a:t>
            </a:r>
            <a:r>
              <a:rPr kumimoji="0" lang="sv-S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itu akan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v-SE" b="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                </a:t>
            </a:r>
            <a:r>
              <a:rPr kumimoji="0" lang="sv-SE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dihadapkan ke mahkamah.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	 A .	 I dan II </a:t>
            </a:r>
            <a:r>
              <a:rPr kumimoji="0" lang="es-E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sahaja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	 B . 	 I dan III </a:t>
            </a:r>
            <a:r>
              <a:rPr kumimoji="0" lang="es-E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sahaja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	 C .	 I dan IV </a:t>
            </a:r>
            <a:r>
              <a:rPr kumimoji="0" lang="es-E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sahaja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  	 D.	 I, II, III dan IV</a:t>
            </a:r>
            <a:endParaRPr kumimoji="0" lang="es-E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Oval 2"/>
          <p:cNvSpPr>
            <a:spLocks noChangeArrowheads="1"/>
          </p:cNvSpPr>
          <p:nvPr/>
        </p:nvSpPr>
        <p:spPr bwMode="auto">
          <a:xfrm>
            <a:off x="152400" y="1371600"/>
            <a:ext cx="1295400" cy="3962400"/>
          </a:xfrm>
          <a:prstGeom prst="ellipse">
            <a:avLst/>
          </a:prstGeom>
          <a:solidFill>
            <a:schemeClr val="folHlink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07" name="Rectangle 3"/>
          <p:cNvSpPr>
            <a:spLocks noChangeArrowheads="1"/>
          </p:cNvSpPr>
          <p:nvPr/>
        </p:nvSpPr>
        <p:spPr bwMode="auto">
          <a:xfrm>
            <a:off x="1295400" y="5181600"/>
            <a:ext cx="3352800" cy="936625"/>
          </a:xfrm>
          <a:prstGeom prst="rect">
            <a:avLst/>
          </a:prstGeom>
          <a:solidFill>
            <a:schemeClr val="folHlink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5791200" y="2438400"/>
            <a:ext cx="2981325" cy="2133600"/>
          </a:xfrm>
          <a:prstGeom prst="rect">
            <a:avLst/>
          </a:prstGeom>
          <a:solidFill>
            <a:schemeClr val="folHlink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09" name="Oval 5"/>
          <p:cNvSpPr>
            <a:spLocks noChangeArrowheads="1"/>
          </p:cNvSpPr>
          <p:nvPr/>
        </p:nvSpPr>
        <p:spPr bwMode="auto">
          <a:xfrm>
            <a:off x="3779838" y="549275"/>
            <a:ext cx="4895850" cy="1655763"/>
          </a:xfrm>
          <a:prstGeom prst="ellipse">
            <a:avLst/>
          </a:prstGeom>
          <a:solidFill>
            <a:schemeClr val="folHlink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10" name="AutoShape 6"/>
          <p:cNvSpPr>
            <a:spLocks noChangeArrowheads="1"/>
          </p:cNvSpPr>
          <p:nvPr/>
        </p:nvSpPr>
        <p:spPr bwMode="auto">
          <a:xfrm>
            <a:off x="2987675" y="2781300"/>
            <a:ext cx="1944688" cy="647700"/>
          </a:xfrm>
          <a:prstGeom prst="octagon">
            <a:avLst>
              <a:gd name="adj" fmla="val 29287"/>
            </a:avLst>
          </a:prstGeom>
          <a:solidFill>
            <a:schemeClr val="folHlink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11" name="AutoShape 7"/>
          <p:cNvSpPr>
            <a:spLocks noChangeArrowheads="1"/>
          </p:cNvSpPr>
          <p:nvPr/>
        </p:nvSpPr>
        <p:spPr bwMode="auto">
          <a:xfrm>
            <a:off x="228600" y="228600"/>
            <a:ext cx="3313112" cy="792163"/>
          </a:xfrm>
          <a:prstGeom prst="cloudCallout">
            <a:avLst>
              <a:gd name="adj1" fmla="val 12290"/>
              <a:gd name="adj2" fmla="val 102905"/>
            </a:avLst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1" hangingPunct="1"/>
            <a:endParaRPr lang="en-US" sz="1800">
              <a:latin typeface="Comic Sans MS" pitchFamily="66" charset="0"/>
              <a:cs typeface="Arial" charset="0"/>
            </a:endParaRPr>
          </a:p>
        </p:txBody>
      </p:sp>
      <p:sp>
        <p:nvSpPr>
          <p:cNvPr id="47112" name="Text Box 8"/>
          <p:cNvSpPr txBox="1">
            <a:spLocks noChangeArrowheads="1"/>
          </p:cNvSpPr>
          <p:nvPr/>
        </p:nvSpPr>
        <p:spPr bwMode="auto">
          <a:xfrm>
            <a:off x="684213" y="404813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Verdana" pitchFamily="34" charset="0"/>
                <a:cs typeface="Arial" charset="0"/>
              </a:rPr>
              <a:t>PENGENALAN</a:t>
            </a:r>
          </a:p>
        </p:txBody>
      </p:sp>
      <p:pic>
        <p:nvPicPr>
          <p:cNvPr id="47113" name="Picture 9" descr="j0282747"/>
          <p:cNvPicPr>
            <a:picLocks noGrp="1" noChangeAspect="1" noChangeArrowheads="1" noCrop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981200" y="1524000"/>
            <a:ext cx="1219200" cy="1219200"/>
          </a:xfrm>
          <a:noFill/>
        </p:spPr>
      </p:pic>
      <p:sp>
        <p:nvSpPr>
          <p:cNvPr id="47114" name="Text Box 10"/>
          <p:cNvSpPr txBox="1">
            <a:spLocks noChangeArrowheads="1"/>
          </p:cNvSpPr>
          <p:nvPr/>
        </p:nvSpPr>
        <p:spPr bwMode="auto">
          <a:xfrm>
            <a:off x="3429000" y="2895600"/>
            <a:ext cx="106362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sz="2000" dirty="0" smtClean="0">
                <a:solidFill>
                  <a:schemeClr val="bg2">
                    <a:lumMod val="75000"/>
                  </a:schemeClr>
                </a:solidFill>
                <a:latin typeface="Verdana" pitchFamily="34" charset="0"/>
                <a:cs typeface="Arial" charset="0"/>
              </a:rPr>
              <a:t>UPSR</a:t>
            </a:r>
            <a:endParaRPr lang="en-US" sz="2000" dirty="0">
              <a:solidFill>
                <a:schemeClr val="bg2">
                  <a:lumMod val="75000"/>
                </a:schemeClr>
              </a:solidFill>
              <a:latin typeface="Verdana" pitchFamily="34" charset="0"/>
              <a:cs typeface="Arial" charset="0"/>
            </a:endParaRPr>
          </a:p>
        </p:txBody>
      </p:sp>
      <p:sp>
        <p:nvSpPr>
          <p:cNvPr id="47115" name="Text Box 11"/>
          <p:cNvSpPr txBox="1">
            <a:spLocks noChangeArrowheads="1"/>
          </p:cNvSpPr>
          <p:nvPr/>
        </p:nvSpPr>
        <p:spPr bwMode="auto">
          <a:xfrm>
            <a:off x="4125510" y="1052513"/>
            <a:ext cx="399019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dirty="0" err="1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Terbahagi</a:t>
            </a:r>
            <a:r>
              <a:rPr lang="en-US" dirty="0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kepada</a:t>
            </a:r>
            <a:r>
              <a:rPr lang="en-US" dirty="0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empat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 </a:t>
            </a:r>
            <a:endParaRPr lang="en-US" dirty="0">
              <a:solidFill>
                <a:srgbClr val="FF0000"/>
              </a:solidFill>
              <a:latin typeface="Comic Sans MS" pitchFamily="66" charset="0"/>
              <a:cs typeface="Arial" charset="0"/>
            </a:endParaRPr>
          </a:p>
          <a:p>
            <a:pPr algn="ctr" eaLnBrk="1" hangingPunct="1"/>
            <a:r>
              <a:rPr lang="en-US" dirty="0" err="1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bahagian</a:t>
            </a:r>
            <a:endParaRPr lang="en-US" dirty="0">
              <a:solidFill>
                <a:srgbClr val="FF000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47116" name="Text Box 12"/>
          <p:cNvSpPr txBox="1">
            <a:spLocks noChangeArrowheads="1"/>
          </p:cNvSpPr>
          <p:nvPr/>
        </p:nvSpPr>
        <p:spPr bwMode="auto">
          <a:xfrm>
            <a:off x="6019800" y="2514600"/>
            <a:ext cx="264527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dirty="0" err="1">
                <a:solidFill>
                  <a:srgbClr val="000000"/>
                </a:solidFill>
                <a:latin typeface="Comic Sans MS" pitchFamily="66" charset="0"/>
                <a:cs typeface="Arial" charset="0"/>
              </a:rPr>
              <a:t>Bahagian</a:t>
            </a:r>
            <a:r>
              <a:rPr lang="en-US" dirty="0">
                <a:solidFill>
                  <a:srgbClr val="000000"/>
                </a:solidFill>
                <a:latin typeface="Comic Sans MS" pitchFamily="66" charset="0"/>
                <a:cs typeface="Arial" charset="0"/>
              </a:rPr>
              <a:t> A –</a:t>
            </a:r>
          </a:p>
          <a:p>
            <a:pPr eaLnBrk="1" hangingPunct="1"/>
            <a:r>
              <a:rPr lang="en-US" dirty="0" err="1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Memindahkan</a:t>
            </a:r>
            <a:r>
              <a:rPr lang="en-US" dirty="0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 </a:t>
            </a:r>
          </a:p>
          <a:p>
            <a:pPr eaLnBrk="1" hangingPunct="1"/>
            <a:r>
              <a:rPr lang="en-US" dirty="0" err="1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maklumat</a:t>
            </a:r>
            <a:r>
              <a:rPr lang="en-US" dirty="0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 /</a:t>
            </a:r>
          </a:p>
          <a:p>
            <a:pPr eaLnBrk="1" hangingPunct="1"/>
            <a:r>
              <a:rPr lang="en-US" dirty="0" err="1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Mentafsir</a:t>
            </a:r>
            <a:r>
              <a:rPr lang="en-US" dirty="0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bahan</a:t>
            </a:r>
            <a:endParaRPr lang="en-US" dirty="0">
              <a:solidFill>
                <a:srgbClr val="FF0000"/>
              </a:solidFill>
              <a:latin typeface="Comic Sans MS" pitchFamily="66" charset="0"/>
              <a:cs typeface="Arial" charset="0"/>
            </a:endParaRPr>
          </a:p>
          <a:p>
            <a:pPr eaLnBrk="1" hangingPunct="1"/>
            <a:r>
              <a:rPr lang="en-US" dirty="0" err="1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grafik</a:t>
            </a:r>
            <a:endParaRPr lang="en-US" dirty="0">
              <a:solidFill>
                <a:srgbClr val="FF000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47117" name="Text Box 13"/>
          <p:cNvSpPr txBox="1">
            <a:spLocks noChangeArrowheads="1"/>
          </p:cNvSpPr>
          <p:nvPr/>
        </p:nvSpPr>
        <p:spPr bwMode="auto">
          <a:xfrm>
            <a:off x="1524000" y="5181600"/>
            <a:ext cx="2971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dirty="0" err="1">
                <a:solidFill>
                  <a:srgbClr val="000000"/>
                </a:solidFill>
                <a:latin typeface="Comic Sans MS" pitchFamily="66" charset="0"/>
                <a:cs typeface="Arial" charset="0"/>
              </a:rPr>
              <a:t>Bahagian</a:t>
            </a:r>
            <a:r>
              <a:rPr lang="en-US" dirty="0">
                <a:solidFill>
                  <a:srgbClr val="000000"/>
                </a:solidFill>
                <a:latin typeface="Comic Sans MS" pitchFamily="66" charset="0"/>
                <a:cs typeface="Arial" charset="0"/>
              </a:rPr>
              <a:t> C –</a:t>
            </a:r>
          </a:p>
          <a:p>
            <a:pPr eaLnBrk="1" hangingPunct="1"/>
            <a:r>
              <a:rPr lang="en-US" dirty="0" err="1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Membuat</a:t>
            </a:r>
            <a:r>
              <a:rPr lang="en-US" dirty="0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ulasan</a:t>
            </a:r>
            <a:endParaRPr lang="en-US" dirty="0">
              <a:solidFill>
                <a:srgbClr val="FF000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47118" name="Text Box 14"/>
          <p:cNvSpPr txBox="1">
            <a:spLocks noChangeArrowheads="1"/>
          </p:cNvSpPr>
          <p:nvPr/>
        </p:nvSpPr>
        <p:spPr bwMode="auto">
          <a:xfrm>
            <a:off x="609600" y="1828800"/>
            <a:ext cx="4572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/>
            <a:r>
              <a:rPr lang="en-US" dirty="0" err="1" smtClean="0">
                <a:solidFill>
                  <a:srgbClr val="FF0000"/>
                </a:solidFill>
                <a:latin typeface="Comic Sans MS" pitchFamily="66" charset="0"/>
                <a:cs typeface="Arial" charset="0"/>
              </a:rPr>
              <a:t>Pemahaman</a:t>
            </a:r>
            <a:endParaRPr lang="en-US" dirty="0">
              <a:solidFill>
                <a:srgbClr val="FF0000"/>
              </a:solidFill>
              <a:latin typeface="Comic Sans MS" pitchFamily="66" charset="0"/>
              <a:cs typeface="Arial" charset="0"/>
            </a:endParaRPr>
          </a:p>
        </p:txBody>
      </p:sp>
      <p:sp>
        <p:nvSpPr>
          <p:cNvPr id="47119" name="Line 15"/>
          <p:cNvSpPr>
            <a:spLocks noChangeShapeType="1"/>
          </p:cNvSpPr>
          <p:nvPr/>
        </p:nvSpPr>
        <p:spPr bwMode="auto">
          <a:xfrm>
            <a:off x="4932363" y="3141663"/>
            <a:ext cx="792162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7120" name="Line 16"/>
          <p:cNvSpPr>
            <a:spLocks noChangeShapeType="1"/>
          </p:cNvSpPr>
          <p:nvPr/>
        </p:nvSpPr>
        <p:spPr bwMode="auto">
          <a:xfrm>
            <a:off x="4284663" y="3429000"/>
            <a:ext cx="0" cy="17287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cxnSp>
        <p:nvCxnSpPr>
          <p:cNvPr id="47121" name="AutoShape 17"/>
          <p:cNvCxnSpPr>
            <a:cxnSpLocks noChangeShapeType="1"/>
          </p:cNvCxnSpPr>
          <p:nvPr/>
        </p:nvCxnSpPr>
        <p:spPr bwMode="auto">
          <a:xfrm rot="10800000">
            <a:off x="1447800" y="3124200"/>
            <a:ext cx="1542274" cy="1588"/>
          </a:xfrm>
          <a:prstGeom prst="bentConnector3">
            <a:avLst>
              <a:gd name="adj1" fmla="val 50000"/>
            </a:avLst>
          </a:prstGeom>
          <a:noFill/>
          <a:ln w="57150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47122" name="Line 18"/>
          <p:cNvSpPr>
            <a:spLocks noChangeShapeType="1"/>
          </p:cNvSpPr>
          <p:nvPr/>
        </p:nvSpPr>
        <p:spPr bwMode="auto">
          <a:xfrm flipV="1">
            <a:off x="4500563" y="2060575"/>
            <a:ext cx="0" cy="7207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7123" name="Rectangle 19"/>
          <p:cNvSpPr>
            <a:spLocks noChangeArrowheads="1"/>
          </p:cNvSpPr>
          <p:nvPr/>
        </p:nvSpPr>
        <p:spPr bwMode="auto">
          <a:xfrm>
            <a:off x="5257800" y="5105400"/>
            <a:ext cx="3505200" cy="914400"/>
          </a:xfrm>
          <a:prstGeom prst="rect">
            <a:avLst/>
          </a:prstGeom>
          <a:solidFill>
            <a:schemeClr val="folHlink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dirty="0" err="1">
                <a:solidFill>
                  <a:srgbClr val="000000"/>
                </a:solidFill>
              </a:rPr>
              <a:t>Bahagian</a:t>
            </a:r>
            <a:r>
              <a:rPr lang="en-US" dirty="0">
                <a:solidFill>
                  <a:srgbClr val="000000"/>
                </a:solidFill>
              </a:rPr>
              <a:t> B –</a:t>
            </a:r>
          </a:p>
          <a:p>
            <a:pPr algn="ctr"/>
            <a:r>
              <a:rPr lang="en-US" dirty="0" err="1">
                <a:solidFill>
                  <a:srgbClr val="FF0000"/>
                </a:solidFill>
              </a:rPr>
              <a:t>Menulis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>
                <a:solidFill>
                  <a:srgbClr val="FF0000"/>
                </a:solidFill>
              </a:rPr>
              <a:t>karangan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212" name="Line 20"/>
          <p:cNvSpPr>
            <a:spLocks noChangeShapeType="1"/>
          </p:cNvSpPr>
          <p:nvPr/>
        </p:nvSpPr>
        <p:spPr bwMode="auto">
          <a:xfrm>
            <a:off x="4724400" y="3429000"/>
            <a:ext cx="838200" cy="1600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7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7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7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3" dur="2000"/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2000"/>
                                        <p:tgtEl>
                                          <p:spTgt spid="47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500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7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7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7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7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7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47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47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47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47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4" dur="2000"/>
                                        <p:tgtEl>
                                          <p:spTgt spid="47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9" dur="1000"/>
                                        <p:tgtEl>
                                          <p:spTgt spid="47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2" dur="20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2000"/>
                                        <p:tgtEl>
                                          <p:spTgt spid="471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2000"/>
                                        <p:tgtEl>
                                          <p:spTgt spid="47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2000"/>
                                        <p:tgtEl>
                                          <p:spTgt spid="471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2000"/>
                                        <p:tgtEl>
                                          <p:spTgt spid="471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2000"/>
                                        <p:tgtEl>
                                          <p:spTgt spid="471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2000"/>
                                        <p:tgtEl>
                                          <p:spTgt spid="471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2000"/>
                                        <p:tgtEl>
                                          <p:spTgt spid="47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2000"/>
                                        <p:tgtEl>
                                          <p:spTgt spid="47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2000"/>
                                        <p:tgtEl>
                                          <p:spTgt spid="471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2000"/>
                                        <p:tgtEl>
                                          <p:spTgt spid="471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9" dur="2000"/>
                                        <p:tgtEl>
                                          <p:spTgt spid="47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92" dur="20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95" dur="2000"/>
                                        <p:tgtEl>
                                          <p:spTgt spid="47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6" grpId="0" animBg="1"/>
      <p:bldP spid="47107" grpId="0" animBg="1"/>
      <p:bldP spid="47108" grpId="0" animBg="1"/>
      <p:bldP spid="47109" grpId="0" animBg="1"/>
      <p:bldP spid="47110" grpId="0" animBg="1"/>
      <p:bldP spid="47111" grpId="0" animBg="1"/>
      <p:bldP spid="47112" grpId="0"/>
      <p:bldP spid="47114" grpId="0"/>
      <p:bldP spid="47118" grpId="0"/>
      <p:bldP spid="47119" grpId="0" animBg="1"/>
      <p:bldP spid="47120" grpId="0" animBg="1"/>
      <p:bldP spid="47122" grpId="0" animBg="1"/>
      <p:bldP spid="47123" grpId="0" animBg="1"/>
    </p:bldLst>
  </p:timing>
</p:sld>
</file>

<file path=ppt/theme/theme1.xml><?xml version="1.0" encoding="utf-8"?>
<a:theme xmlns:a="http://schemas.openxmlformats.org/drawingml/2006/main" name="Ocean">
  <a:themeElements>
    <a:clrScheme name="Oce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ea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ce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9">
        <a:dk1>
          <a:srgbClr val="003B76"/>
        </a:dk1>
        <a:lt1>
          <a:srgbClr val="FFFFFF"/>
        </a:lt1>
        <a:dk2>
          <a:srgbClr val="00FFFF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FFFF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10">
        <a:dk1>
          <a:srgbClr val="003B76"/>
        </a:dk1>
        <a:lt1>
          <a:srgbClr val="FFFFFF"/>
        </a:lt1>
        <a:dk2>
          <a:srgbClr val="99CCFF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CAE2FF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ean 11">
        <a:dk1>
          <a:srgbClr val="000000"/>
        </a:dk1>
        <a:lt1>
          <a:srgbClr val="FFFFDD"/>
        </a:lt1>
        <a:dk2>
          <a:srgbClr val="000000"/>
        </a:dk2>
        <a:lt2>
          <a:srgbClr val="8F8E6F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cean 12">
        <a:dk1>
          <a:srgbClr val="000000"/>
        </a:dk1>
        <a:lt1>
          <a:srgbClr val="FFFFDD"/>
        </a:lt1>
        <a:dk2>
          <a:srgbClr val="000000"/>
        </a:dk2>
        <a:lt2>
          <a:srgbClr val="936B90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xtured">
  <a:themeElements>
    <a:clrScheme name="Textured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ed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9">
        <a:dk1>
          <a:srgbClr val="003B76"/>
        </a:dk1>
        <a:lt1>
          <a:srgbClr val="FFFFFF"/>
        </a:lt1>
        <a:dk2>
          <a:srgbClr val="00FFFF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FFFF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10">
        <a:dk1>
          <a:srgbClr val="003B76"/>
        </a:dk1>
        <a:lt1>
          <a:srgbClr val="FFFFFF"/>
        </a:lt1>
        <a:dk2>
          <a:srgbClr val="99CCFF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CAE2FF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11">
        <a:dk1>
          <a:srgbClr val="000000"/>
        </a:dk1>
        <a:lt1>
          <a:srgbClr val="FFFFDD"/>
        </a:lt1>
        <a:dk2>
          <a:srgbClr val="000000"/>
        </a:dk2>
        <a:lt2>
          <a:srgbClr val="8F8E6F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12">
        <a:dk1>
          <a:srgbClr val="000000"/>
        </a:dk1>
        <a:lt1>
          <a:srgbClr val="FFFFDD"/>
        </a:lt1>
        <a:dk2>
          <a:srgbClr val="000000"/>
        </a:dk2>
        <a:lt2>
          <a:srgbClr val="936B90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Crayons</Template>
  <TotalTime>1745</TotalTime>
  <Words>859</Words>
  <Application>Microsoft Office PowerPoint</Application>
  <PresentationFormat>On-screen Show (4:3)</PresentationFormat>
  <Paragraphs>144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Ocean</vt:lpstr>
      <vt:lpstr>Textured</vt:lpstr>
      <vt:lpstr>SELAMAT DATANG KE HOLY TRINITY, TERIMA KASIH ATAS KUNJUNGAN TUAN/PUAN</vt:lpstr>
      <vt:lpstr>PERKONGSIAN ILMU 1 FOKUS UPSR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</vt:vector>
  </TitlesOfParts>
  <Company>Kementerian Pendidikan Malaysia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MOE</dc:creator>
  <cp:lastModifiedBy>Jabreh</cp:lastModifiedBy>
  <cp:revision>215</cp:revision>
  <dcterms:created xsi:type="dcterms:W3CDTF">2005-03-13T12:35:35Z</dcterms:created>
  <dcterms:modified xsi:type="dcterms:W3CDTF">2011-02-21T05:24:05Z</dcterms:modified>
</cp:coreProperties>
</file>